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387" r:id="rId4"/>
    <p:sldId id="388" r:id="rId5"/>
    <p:sldId id="346" r:id="rId6"/>
    <p:sldId id="394" r:id="rId7"/>
    <p:sldId id="395" r:id="rId8"/>
    <p:sldId id="390" r:id="rId9"/>
    <p:sldId id="347" r:id="rId10"/>
    <p:sldId id="337" r:id="rId11"/>
    <p:sldId id="376" r:id="rId12"/>
    <p:sldId id="348" r:id="rId13"/>
    <p:sldId id="377" r:id="rId14"/>
    <p:sldId id="350" r:id="rId15"/>
    <p:sldId id="378" r:id="rId16"/>
    <p:sldId id="379" r:id="rId17"/>
    <p:sldId id="381" r:id="rId18"/>
    <p:sldId id="385" r:id="rId19"/>
    <p:sldId id="384" r:id="rId20"/>
    <p:sldId id="398" r:id="rId21"/>
    <p:sldId id="396" r:id="rId22"/>
    <p:sldId id="391" r:id="rId23"/>
    <p:sldId id="354" r:id="rId24"/>
    <p:sldId id="375" r:id="rId25"/>
    <p:sldId id="356" r:id="rId26"/>
    <p:sldId id="372" r:id="rId27"/>
    <p:sldId id="392" r:id="rId28"/>
    <p:sldId id="374" r:id="rId29"/>
    <p:sldId id="393" r:id="rId30"/>
    <p:sldId id="397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>
      <p:cViewPr varScale="1">
        <p:scale>
          <a:sx n="86" d="100"/>
          <a:sy n="86" d="100"/>
        </p:scale>
        <p:origin x="139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492F5-865D-4181-BBA1-914A8804FA43}" type="datetimeFigureOut">
              <a:rPr lang="zh-TW" altLang="en-US" smtClean="0"/>
              <a:pPr/>
              <a:t>2017/2/3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3C3E7-4C1A-4FEC-BB30-398D9F4D0A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7812" y="548680"/>
            <a:ext cx="8064896" cy="1470025"/>
          </a:xfrm>
        </p:spPr>
        <p:txBody>
          <a:bodyPr>
            <a:no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Holographic </a:t>
            </a:r>
            <a:r>
              <a:rPr lang="en-US" altLang="zh-TW" sz="4800" dirty="0">
                <a:latin typeface="Sylfaen" pitchFamily="18" charset="0"/>
              </a:rPr>
              <a:t>Confinement Phase Transition</a:t>
            </a:r>
            <a:endParaRPr lang="zh-TW" altLang="en-US" sz="4800" dirty="0">
              <a:latin typeface="Sylfae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00400" y="3238289"/>
            <a:ext cx="4761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0070C0"/>
                </a:solidFill>
                <a:latin typeface="Segoe Print" pitchFamily="2" charset="0"/>
              </a:rPr>
              <a:t>Yi </a:t>
            </a:r>
            <a:r>
              <a:rPr lang="en-US" altLang="zh-TW" sz="3600" dirty="0" err="1" smtClean="0">
                <a:solidFill>
                  <a:srgbClr val="0070C0"/>
                </a:solidFill>
                <a:latin typeface="Segoe Print" pitchFamily="2" charset="0"/>
              </a:rPr>
              <a:t>Yang@NCTU</a:t>
            </a:r>
            <a:endParaRPr lang="en-US" altLang="zh-TW" sz="3600" dirty="0" smtClean="0">
              <a:solidFill>
                <a:srgbClr val="0070C0"/>
              </a:solidFill>
              <a:latin typeface="Segoe Print" pitchFamily="2" charset="0"/>
            </a:endParaRPr>
          </a:p>
          <a:p>
            <a:r>
              <a:rPr lang="en-US" altLang="zh-TW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TW" alt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77058" y="4946311"/>
            <a:ext cx="3207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C00000"/>
                </a:solidFill>
                <a:latin typeface="Sylfaen" pitchFamily="18" charset="0"/>
              </a:rPr>
              <a:t>February</a:t>
            </a:r>
            <a:r>
              <a:rPr lang="en-US" altLang="zh-TW" sz="2800" dirty="0" smtClean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  <a:latin typeface="Sylfaen" pitchFamily="18" charset="0"/>
              </a:rPr>
              <a:t>6-10, </a:t>
            </a:r>
            <a:r>
              <a:rPr lang="en-US" altLang="zh-TW" sz="2800" dirty="0" smtClean="0">
                <a:solidFill>
                  <a:srgbClr val="C00000"/>
                </a:solidFill>
                <a:latin typeface="Sylfaen" pitchFamily="18" charset="0"/>
              </a:rPr>
              <a:t>2017</a:t>
            </a:r>
            <a:endParaRPr lang="zh-TW" altLang="en-US" sz="2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560789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Sylfaen" pitchFamily="18" charset="0"/>
                <a:ea typeface="楷体" pitchFamily="49" charset="-122"/>
              </a:rPr>
              <a:t>IBS-KIAS-2017 </a:t>
            </a:r>
            <a:r>
              <a:rPr lang="en-US" altLang="zh-CN" sz="2800" b="1" dirty="0" smtClean="0">
                <a:solidFill>
                  <a:srgbClr val="002060"/>
                </a:solidFill>
                <a:latin typeface="Sylfaen" pitchFamily="18" charset="0"/>
                <a:ea typeface="楷体" pitchFamily="49" charset="-122"/>
              </a:rPr>
              <a:t>@ High 1</a:t>
            </a:r>
            <a:endParaRPr lang="en-US" altLang="zh-TW" sz="2800" b="1" dirty="0">
              <a:solidFill>
                <a:srgbClr val="002060"/>
              </a:solidFill>
              <a:latin typeface="Sylfaen" pitchFamily="18" charset="0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7516" y="260648"/>
            <a:ext cx="8280920" cy="1794555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Geometric Realization of Confinement/deconfinement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611560" y="2132856"/>
            <a:ext cx="7872833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74" y="2924944"/>
            <a:ext cx="6586765" cy="2623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403648" y="2340169"/>
                <a:ext cx="27903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sz="3200" dirty="0" smtClean="0">
                    <a:solidFill>
                      <a:srgbClr val="FF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340169"/>
                <a:ext cx="2790379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932040" y="2340168"/>
                <a:ext cx="27903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zh-TW" altLang="en-US" sz="3200" dirty="0" smtClean="0">
                    <a:solidFill>
                      <a:srgbClr val="FF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zh-TW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340168"/>
                <a:ext cx="279037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1810425" y="5606343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</a:t>
            </a:r>
            <a:endParaRPr lang="zh-TW" altLang="en-US" sz="28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169700" y="5606343"/>
            <a:ext cx="231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deconfinement</a:t>
            </a:r>
            <a:endParaRPr lang="zh-TW" altLang="en-US" sz="28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167318" y="2552511"/>
                <a:ext cx="880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1,3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111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18" y="2552511"/>
                <a:ext cx="88043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555776" y="1715356"/>
                <a:ext cx="4536504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2400" b="0" i="1" dirty="0" smtClean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715356"/>
                <a:ext cx="4536504" cy="10610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59632" y="3049900"/>
                <a:ext cx="6084268" cy="402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40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TW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TW" sz="24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4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altLang="zh-TW" sz="2400" dirty="0" smtClean="0">
                  <a:solidFill>
                    <a:srgbClr val="C00000"/>
                  </a:solidFill>
                </a:endParaRPr>
              </a:p>
              <a:p>
                <a:endParaRPr lang="en-US" altLang="zh-TW" sz="2400" dirty="0">
                  <a:solidFill>
                    <a:srgbClr val="C00000"/>
                  </a:solidFill>
                </a:endParaRPr>
              </a:p>
              <a:p>
                <a:endParaRPr lang="en-US" altLang="zh-TW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049900"/>
                <a:ext cx="6084268" cy="40212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標題 1"/>
          <p:cNvSpPr txBox="1">
            <a:spLocks/>
          </p:cNvSpPr>
          <p:nvPr/>
        </p:nvSpPr>
        <p:spPr>
          <a:xfrm>
            <a:off x="683568" y="332656"/>
            <a:ext cx="7772400" cy="1109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>
                <a:latin typeface="Sylfaen" pitchFamily="18" charset="0"/>
              </a:rPr>
              <a:t>Schwatzchild-AdS</a:t>
            </a:r>
            <a:r>
              <a:rPr lang="en-US" altLang="zh-CN" dirty="0" smtClean="0">
                <a:latin typeface="Sylfaen" pitchFamily="18" charset="0"/>
              </a:rPr>
              <a:t> Black Hole</a:t>
            </a:r>
            <a:endParaRPr lang="zh-TW" altLang="en-US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688" y="1628800"/>
            <a:ext cx="763061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/>
          </a:bodyPr>
          <a:lstStyle/>
          <a:p>
            <a:r>
              <a:rPr lang="en-US" altLang="zh-CN" dirty="0" err="1">
                <a:latin typeface="Sylfaen" pitchFamily="18" charset="0"/>
              </a:rPr>
              <a:t>Shwatzchild-AdS</a:t>
            </a:r>
            <a:r>
              <a:rPr lang="en-US" altLang="zh-CN" dirty="0">
                <a:latin typeface="Sylfaen" pitchFamily="18" charset="0"/>
              </a:rPr>
              <a:t> Black Hole</a:t>
            </a:r>
            <a:endParaRPr lang="zh-TW" altLang="en-US" dirty="0"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160005" y="5647363"/>
                <a:ext cx="533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005" y="5647363"/>
                <a:ext cx="53354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1763688" y="5847418"/>
            <a:ext cx="5400600" cy="24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763688" y="2276872"/>
            <a:ext cx="0" cy="35729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62351" y="1876762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51" y="1876762"/>
                <a:ext cx="402674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2546414" y="2533253"/>
            <a:ext cx="3036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Schwarzschild-</a:t>
            </a:r>
            <a:r>
              <a:rPr lang="en-US" altLang="zh-TW" sz="2800" dirty="0" err="1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endParaRPr lang="en-US" altLang="zh-TW" sz="2800" dirty="0" smtClean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hole</a:t>
            </a:r>
            <a:endParaRPr lang="zh-TW" altLang="en-US" sz="28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86488" y="4294170"/>
                <a:ext cx="777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88" y="4294170"/>
                <a:ext cx="77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/>
          <p:cNvSpPr txBox="1"/>
          <p:nvPr/>
        </p:nvSpPr>
        <p:spPr>
          <a:xfrm>
            <a:off x="4842954" y="361760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lang="zh-TW" alt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657719" y="4909517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gas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775437" y="362399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手繪多邊形 33"/>
          <p:cNvSpPr>
            <a:spLocks/>
          </p:cNvSpPr>
          <p:nvPr/>
        </p:nvSpPr>
        <p:spPr>
          <a:xfrm>
            <a:off x="2129922" y="2368962"/>
            <a:ext cx="3954246" cy="2125264"/>
          </a:xfrm>
          <a:custGeom>
            <a:avLst/>
            <a:gdLst>
              <a:gd name="connsiteX0" fmla="*/ 0 w 4047565"/>
              <a:gd name="connsiteY0" fmla="*/ 0 h 2125264"/>
              <a:gd name="connsiteX1" fmla="*/ 1317812 w 4047565"/>
              <a:gd name="connsiteY1" fmla="*/ 2124636 h 2125264"/>
              <a:gd name="connsiteX2" fmla="*/ 4047565 w 4047565"/>
              <a:gd name="connsiteY2" fmla="*/ 174812 h 21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7565" h="2125264">
                <a:moveTo>
                  <a:pt x="0" y="0"/>
                </a:moveTo>
                <a:cubicBezTo>
                  <a:pt x="321609" y="1047750"/>
                  <a:pt x="643218" y="2095501"/>
                  <a:pt x="1317812" y="2124636"/>
                </a:cubicBezTo>
                <a:cubicBezTo>
                  <a:pt x="1992406" y="2153771"/>
                  <a:pt x="3019985" y="1164291"/>
                  <a:pt x="4047565" y="174812"/>
                </a:cubicBezTo>
              </a:path>
            </a:pathLst>
          </a:custGeom>
          <a:noFill/>
          <a:ln cap="flat">
            <a:gradFill flip="none" rotWithShape="1">
              <a:gsLst>
                <a:gs pos="34000">
                  <a:schemeClr val="accent6">
                    <a:lumMod val="60000"/>
                    <a:lumOff val="40000"/>
                  </a:schemeClr>
                </a:gs>
                <a:gs pos="33000">
                  <a:srgbClr val="1111F5"/>
                </a:gs>
              </a:gsLst>
              <a:lin ang="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1111F5"/>
              </a:solidFill>
            </a:endParaRPr>
          </a:p>
        </p:txBody>
      </p:sp>
      <p:cxnSp>
        <p:nvCxnSpPr>
          <p:cNvPr id="35" name="直線接點 34"/>
          <p:cNvCxnSpPr>
            <a:endCxn id="34" idx="1"/>
          </p:cNvCxnSpPr>
          <p:nvPr/>
        </p:nvCxnSpPr>
        <p:spPr>
          <a:xfrm>
            <a:off x="1763688" y="4491946"/>
            <a:ext cx="1653663" cy="165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3417351" y="4491946"/>
            <a:ext cx="3949167" cy="165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688" y="1628800"/>
            <a:ext cx="763061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手繪多邊形 38"/>
          <p:cNvSpPr>
            <a:spLocks/>
          </p:cNvSpPr>
          <p:nvPr/>
        </p:nvSpPr>
        <p:spPr>
          <a:xfrm>
            <a:off x="2129922" y="2368962"/>
            <a:ext cx="3954246" cy="2125264"/>
          </a:xfrm>
          <a:custGeom>
            <a:avLst/>
            <a:gdLst>
              <a:gd name="connsiteX0" fmla="*/ 0 w 4047565"/>
              <a:gd name="connsiteY0" fmla="*/ 0 h 2125264"/>
              <a:gd name="connsiteX1" fmla="*/ 1317812 w 4047565"/>
              <a:gd name="connsiteY1" fmla="*/ 2124636 h 2125264"/>
              <a:gd name="connsiteX2" fmla="*/ 4047565 w 4047565"/>
              <a:gd name="connsiteY2" fmla="*/ 174812 h 21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7565" h="2125264">
                <a:moveTo>
                  <a:pt x="0" y="0"/>
                </a:moveTo>
                <a:cubicBezTo>
                  <a:pt x="321609" y="1047750"/>
                  <a:pt x="643218" y="2095501"/>
                  <a:pt x="1317812" y="2124636"/>
                </a:cubicBezTo>
                <a:cubicBezTo>
                  <a:pt x="1992406" y="2153771"/>
                  <a:pt x="3019985" y="1164291"/>
                  <a:pt x="4047565" y="174812"/>
                </a:cubicBezTo>
              </a:path>
            </a:pathLst>
          </a:custGeom>
          <a:noFill/>
          <a:ln cap="flat">
            <a:gradFill flip="none" rotWithShape="1">
              <a:gsLst>
                <a:gs pos="34000">
                  <a:schemeClr val="accent6">
                    <a:lumMod val="60000"/>
                    <a:lumOff val="40000"/>
                  </a:schemeClr>
                </a:gs>
                <a:gs pos="33000">
                  <a:srgbClr val="1111F5"/>
                </a:gs>
              </a:gsLst>
              <a:lin ang="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1111F5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96144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latin typeface="Sylfaen" pitchFamily="18" charset="0"/>
              </a:rPr>
              <a:t>Confinment-Deconfinement</a:t>
            </a:r>
            <a:endParaRPr lang="zh-TW" altLang="en-US" dirty="0"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160005" y="5647363"/>
                <a:ext cx="533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005" y="5647363"/>
                <a:ext cx="53354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1763688" y="5847418"/>
            <a:ext cx="5400600" cy="24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763688" y="2276872"/>
            <a:ext cx="0" cy="35729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62351" y="1876762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51" y="1876762"/>
                <a:ext cx="402674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986488" y="4294170"/>
                <a:ext cx="777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88" y="4294170"/>
                <a:ext cx="7772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57" y="3103781"/>
            <a:ext cx="1296144" cy="112812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57" y="4643119"/>
            <a:ext cx="1298416" cy="937745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2546414" y="2533253"/>
            <a:ext cx="3036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Schwarzschild-</a:t>
            </a:r>
            <a:r>
              <a:rPr lang="en-US" altLang="zh-TW" sz="2800" dirty="0" err="1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endParaRPr lang="en-US" altLang="zh-TW" sz="2800" dirty="0" smtClean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hole</a:t>
            </a:r>
            <a:endParaRPr lang="zh-TW" altLang="en-US" sz="28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1775437" y="362399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2657719" y="4909517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gas</a:t>
            </a:r>
            <a:endParaRPr lang="zh-TW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接點 35"/>
          <p:cNvCxnSpPr>
            <a:stCxn id="39" idx="1"/>
          </p:cNvCxnSpPr>
          <p:nvPr/>
        </p:nvCxnSpPr>
        <p:spPr>
          <a:xfrm flipV="1">
            <a:off x="3417351" y="4491946"/>
            <a:ext cx="3949167" cy="165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763688" y="4491946"/>
            <a:ext cx="1653663" cy="165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4842954" y="361760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lang="zh-TW" altLang="en-US" sz="2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556792"/>
            <a:ext cx="7056784" cy="479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Sylfaen" pitchFamily="18" charset="0"/>
              </a:rPr>
              <a:t>QCD Phase Diagram</a:t>
            </a:r>
            <a:endParaRPr lang="zh-TW" altLang="en-US" dirty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60989" y="174501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940472" y="4032903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err="1" smtClean="0">
                <a:solidFill>
                  <a:srgbClr val="1111F5"/>
                </a:solidFill>
                <a:latin typeface="Times New Roman" pitchFamily="18" charset="0"/>
                <a:cs typeface="Times New Roman" pitchFamily="18" charset="0"/>
              </a:rPr>
              <a:t>Confinment</a:t>
            </a:r>
            <a:endParaRPr lang="zh-TW" altLang="en-US" sz="2800" b="1" i="1" dirty="0">
              <a:solidFill>
                <a:srgbClr val="1111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901265" y="2326373"/>
            <a:ext cx="2299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err="1">
                <a:solidFill>
                  <a:srgbClr val="1111F5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="1" i="1" dirty="0" err="1" smtClean="0">
                <a:solidFill>
                  <a:srgbClr val="1111F5"/>
                </a:solidFill>
                <a:latin typeface="Times New Roman" pitchFamily="18" charset="0"/>
                <a:cs typeface="Times New Roman" pitchFamily="18" charset="0"/>
              </a:rPr>
              <a:t>econfinment</a:t>
            </a:r>
            <a:endParaRPr lang="zh-TW" altLang="en-US" sz="2800" b="1" i="1" dirty="0" smtClean="0">
              <a:solidFill>
                <a:srgbClr val="1111F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772383" y="5345986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337474" y="2147663"/>
            <a:ext cx="4510" cy="38805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弧形 10"/>
          <p:cNvSpPr/>
          <p:nvPr/>
        </p:nvSpPr>
        <p:spPr>
          <a:xfrm>
            <a:off x="-1044624" y="2897549"/>
            <a:ext cx="7344816" cy="4869160"/>
          </a:xfrm>
          <a:prstGeom prst="arc">
            <a:avLst>
              <a:gd name="adj1" fmla="val 15780463"/>
              <a:gd name="adj2" fmla="val 0"/>
            </a:avLst>
          </a:prstGeom>
          <a:ln w="28575">
            <a:solidFill>
              <a:srgbClr val="FF0000"/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281916" y="5070519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zh-TW" altLang="en-US" sz="12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916" y="5070519"/>
                <a:ext cx="48122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29789" y="2472854"/>
                <a:ext cx="788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/>
                            </a:rPr>
                            <m:t>𝑯𝑷</m:t>
                          </m:r>
                        </m:sub>
                      </m:sSub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89" y="2472854"/>
                <a:ext cx="78893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1940200" y="2754489"/>
            <a:ext cx="397274" cy="1594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0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3077" y="404664"/>
            <a:ext cx="8527395" cy="1152128"/>
          </a:xfrm>
        </p:spPr>
        <p:txBody>
          <a:bodyPr>
            <a:normAutofit/>
          </a:bodyPr>
          <a:lstStyle/>
          <a:p>
            <a:r>
              <a:rPr lang="en-US" altLang="zh-CN" sz="4800" dirty="0" smtClean="0">
                <a:latin typeface="Sylfaen" pitchFamily="18" charset="0"/>
              </a:rPr>
              <a:t>Einstein-Maxwell-Scalar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15616" y="1988840"/>
                <a:ext cx="7437602" cy="10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l-GR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zh-TW" altLang="el-GR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zh-TW" altLang="el-GR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lang="en-US" altLang="zh-TW" sz="24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l-GR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𝜙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2400" b="0" i="1" dirty="0" smtClean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88840"/>
                <a:ext cx="7437602" cy="10610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59632" y="3717032"/>
                <a:ext cx="6084268" cy="1684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zh-TW" sz="24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40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𝑔</m:t>
                          </m:r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1111F5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zh-TW" altLang="el-GR" sz="2400" i="1">
                          <a:solidFill>
                            <a:srgbClr val="C00000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l-GR" sz="2400" i="1" smtClean="0">
                          <a:solidFill>
                            <a:srgbClr val="1111F5"/>
                          </a:solidFill>
                          <a:latin typeface="Cambria Math"/>
                        </a:rPr>
                        <m:t>𝜙</m:t>
                      </m:r>
                      <m:r>
                        <a:rPr lang="en-US" altLang="zh-TW" sz="2400" b="0" i="1" smtClean="0">
                          <a:solidFill>
                            <a:srgbClr val="1111F5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1111F5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1111F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>
                  <a:solidFill>
                    <a:srgbClr val="1111F5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17032"/>
                <a:ext cx="6084268" cy="1684757"/>
              </a:xfrm>
              <a:prstGeom prst="rect">
                <a:avLst/>
              </a:prstGeom>
              <a:blipFill rotWithShape="0">
                <a:blip r:embed="rId3"/>
                <a:stretch>
                  <a:fillRect l="-301" b="-43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224136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Equations of motion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99592" y="1628800"/>
                <a:ext cx="6912768" cy="4577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l-GR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l-GR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2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en-US" altLang="zh-TW" sz="2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altLang="zh-TW" sz="22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2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l-GR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p>
                              </m:s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200" b="0" dirty="0" smtClean="0">
                  <a:solidFill>
                    <a:srgbClr val="C00000"/>
                  </a:solidFill>
                </a:endParaRPr>
              </a:p>
              <a:p>
                <a:pPr algn="r"/>
                <a:endParaRPr lang="en-US" altLang="zh-TW" sz="2200" b="0" dirty="0" smtClean="0">
                  <a:solidFill>
                    <a:srgbClr val="C00000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altLang="zh-TW" sz="22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2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200" b="0" dirty="0" smtClean="0">
                  <a:solidFill>
                    <a:srgbClr val="C00000"/>
                  </a:solidFill>
                </a:endParaRPr>
              </a:p>
              <a:p>
                <a:pPr algn="r"/>
                <a:endParaRPr lang="en-US" altLang="zh-TW" sz="2200" dirty="0" smtClean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200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l-GR" sz="22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zh-TW" sz="22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altLang="zh-TW" sz="220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C00000"/>
                  </a:solidFill>
                </a:endParaRPr>
              </a:p>
              <a:p>
                <a:pPr algn="r"/>
                <a:endParaRPr lang="en-US" altLang="zh-TW" sz="2200" dirty="0" smtClean="0">
                  <a:solidFill>
                    <a:srgbClr val="C00000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′′</m:t>
                          </m:r>
                        </m:sup>
                      </m:sSup>
                      <m:r>
                        <a:rPr lang="en-US" altLang="zh-TW" sz="2200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𝐴</m:t>
                          </m:r>
                        </m:sup>
                      </m:sSup>
                      <m:sSup>
                        <m:sSupPr>
                          <m:ctrlP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TW" sz="2200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TW" sz="2200" dirty="0">
                  <a:solidFill>
                    <a:srgbClr val="C00000"/>
                  </a:solidFill>
                </a:endParaRPr>
              </a:p>
              <a:p>
                <a:pPr algn="r"/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6912768" cy="45772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8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52128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Analytic Solutions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1682" y="1557916"/>
                <a:ext cx="7496171" cy="403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l-GR" sz="2000" i="1">
                          <a:solidFill>
                            <a:srgbClr val="C00000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altLang="zh-TW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altLang="zh-TW" sz="2000" b="0" dirty="0" smtClean="0">
                  <a:solidFill>
                    <a:srgbClr val="C00000"/>
                  </a:solidFill>
                </a:endParaRPr>
              </a:p>
              <a:p>
                <a:endParaRPr lang="en-US" altLang="zh-TW" sz="2000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Sup>
                                <m:sSubSupPr>
                                  <m:ctrlPr>
                                    <a:rPr lang="en-US" altLang="zh-TW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TW" sz="20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0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TW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altLang="zh-TW" sz="2000" b="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2" y="1557916"/>
                <a:ext cx="7496171" cy="403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73689" y="5805264"/>
                <a:ext cx="7544164" cy="6012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TW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trlP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TW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altLang="zh-TW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TW" sz="2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89" y="5805264"/>
                <a:ext cx="7544164" cy="601255"/>
              </a:xfrm>
              <a:prstGeom prst="rect">
                <a:avLst/>
              </a:prstGeom>
              <a:blipFill rotWithShape="0">
                <a:blip r:embed="rId3"/>
                <a:stretch>
                  <a:fillRect b="-128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7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1043606" y="1341106"/>
            <a:ext cx="7056784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5" y="2548485"/>
            <a:ext cx="5946905" cy="37967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936104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Sylfaen" pitchFamily="18" charset="0"/>
              </a:rPr>
              <a:t>Temperature at finite </a:t>
            </a:r>
            <a:r>
              <a:rPr lang="en-US" altLang="zh-TW" sz="4800" i="1" dirty="0">
                <a:solidFill>
                  <a:srgbClr val="C00000"/>
                </a:solidFill>
                <a:latin typeface="Sylfaen" pitchFamily="18" charset="0"/>
                <a:sym typeface="Symbol" panose="05050102010706020507" pitchFamily="18" charset="2"/>
              </a:rPr>
              <a:t>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39" y="2780928"/>
            <a:ext cx="958605" cy="1320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1246238" y="1473406"/>
                <a:ext cx="6871867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TW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38" y="1473406"/>
                <a:ext cx="6871867" cy="1074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3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0208" y="1132749"/>
            <a:ext cx="7630616" cy="5323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800092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Sylfaen" pitchFamily="18" charset="0"/>
              </a:rPr>
              <a:t>BH-BH Transition</a:t>
            </a:r>
            <a:endParaRPr lang="zh-TW" altLang="en-US" dirty="0">
              <a:latin typeface="Sylfae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7584168" y="5794683"/>
                <a:ext cx="533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68" y="5794683"/>
                <a:ext cx="533544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2187851" y="5994738"/>
            <a:ext cx="5400600" cy="24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187851" y="2424192"/>
            <a:ext cx="0" cy="35729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1986514" y="2024082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14" y="2024082"/>
                <a:ext cx="402674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/>
          <p:cNvCxnSpPr/>
          <p:nvPr/>
        </p:nvCxnSpPr>
        <p:spPr>
          <a:xfrm flipV="1">
            <a:off x="2187851" y="4188388"/>
            <a:ext cx="5721930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1410651" y="4441490"/>
                <a:ext cx="777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51" y="4441490"/>
                <a:ext cx="7772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1538891" y="4010625"/>
                <a:ext cx="682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𝑩𝑩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91" y="4010625"/>
                <a:ext cx="68262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1410651" y="3236205"/>
                <a:ext cx="8108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51" y="3236205"/>
                <a:ext cx="81086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2944067" y="5976438"/>
            <a:ext cx="793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354284" y="5994738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743598" y="5994737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2495010" y="2424192"/>
            <a:ext cx="4061012" cy="3586046"/>
          </a:xfrm>
          <a:custGeom>
            <a:avLst/>
            <a:gdLst>
              <a:gd name="connsiteX0" fmla="*/ 0 w 4061012"/>
              <a:gd name="connsiteY0" fmla="*/ 0 h 3523130"/>
              <a:gd name="connsiteX1" fmla="*/ 1277471 w 4061012"/>
              <a:gd name="connsiteY1" fmla="*/ 2178424 h 3523130"/>
              <a:gd name="connsiteX2" fmla="*/ 2649071 w 4061012"/>
              <a:gd name="connsiteY2" fmla="*/ 1008530 h 3523130"/>
              <a:gd name="connsiteX3" fmla="*/ 4061012 w 4061012"/>
              <a:gd name="connsiteY3" fmla="*/ 3523130 h 352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1012" h="3523130">
                <a:moveTo>
                  <a:pt x="0" y="0"/>
                </a:moveTo>
                <a:cubicBezTo>
                  <a:pt x="417979" y="1005168"/>
                  <a:pt x="835959" y="2010336"/>
                  <a:pt x="1277471" y="2178424"/>
                </a:cubicBezTo>
                <a:cubicBezTo>
                  <a:pt x="1718983" y="2346512"/>
                  <a:pt x="2185148" y="784412"/>
                  <a:pt x="2649071" y="1008530"/>
                </a:cubicBezTo>
                <a:cubicBezTo>
                  <a:pt x="3112994" y="1232648"/>
                  <a:pt x="3587003" y="2377889"/>
                  <a:pt x="4061012" y="3523130"/>
                </a:cubicBezTo>
              </a:path>
            </a:pathLst>
          </a:custGeom>
          <a:noFill/>
          <a:ln>
            <a:gradFill flip="none" rotWithShape="1">
              <a:gsLst>
                <a:gs pos="34000">
                  <a:srgbClr val="1111F5"/>
                </a:gs>
                <a:gs pos="63000">
                  <a:schemeClr val="accent6">
                    <a:lumMod val="60000"/>
                    <a:lumOff val="40000"/>
                  </a:schemeClr>
                </a:gs>
                <a:gs pos="34000">
                  <a:schemeClr val="accent6">
                    <a:lumMod val="60000"/>
                    <a:lumOff val="40000"/>
                  </a:schemeClr>
                </a:gs>
                <a:gs pos="63000">
                  <a:srgbClr val="1111F5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 flipV="1">
            <a:off x="2221514" y="3429422"/>
            <a:ext cx="2793386" cy="6838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3328201" y="4188416"/>
            <a:ext cx="0" cy="180875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750803" y="4210680"/>
            <a:ext cx="0" cy="180875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348091" y="4176406"/>
            <a:ext cx="0" cy="180875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187851" y="4641545"/>
            <a:ext cx="1650296" cy="1516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/>
              <p:cNvSpPr txBox="1"/>
              <p:nvPr/>
            </p:nvSpPr>
            <p:spPr>
              <a:xfrm>
                <a:off x="1245845" y="1132749"/>
                <a:ext cx="6871867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TW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45" y="1132749"/>
                <a:ext cx="6871867" cy="10749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0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7" y="374799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Content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00946" y="1628800"/>
            <a:ext cx="753764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4500" indent="-4445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70C0"/>
                </a:solidFill>
                <a:latin typeface="Sylfaen" pitchFamily="18" charset="0"/>
              </a:rPr>
              <a:t>Confinement in holographic QCD</a:t>
            </a:r>
          </a:p>
          <a:p>
            <a:pPr marL="444500" indent="-4445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rgbClr val="0070C0"/>
                </a:solidFill>
                <a:latin typeface="Sylfaen" pitchFamily="18" charset="0"/>
              </a:rPr>
              <a:t>A Holographic QCD Model</a:t>
            </a:r>
          </a:p>
          <a:p>
            <a:pPr>
              <a:lnSpc>
                <a:spcPct val="150000"/>
              </a:lnSpc>
            </a:pPr>
            <a:r>
              <a:rPr lang="en-US" altLang="zh-TW" sz="3600" dirty="0" smtClean="0">
                <a:solidFill>
                  <a:srgbClr val="0070C0"/>
                </a:solidFill>
                <a:latin typeface="Sylfaen" pitchFamily="18" charset="0"/>
              </a:rPr>
              <a:t>	- thermodynamics of background</a:t>
            </a:r>
          </a:p>
          <a:p>
            <a:pPr>
              <a:lnSpc>
                <a:spcPct val="150000"/>
              </a:lnSpc>
            </a:pPr>
            <a:r>
              <a:rPr lang="en-US" altLang="zh-TW" sz="3600" dirty="0">
                <a:solidFill>
                  <a:srgbClr val="0070C0"/>
                </a:solidFill>
                <a:latin typeface="Sylfaen" pitchFamily="18" charset="0"/>
              </a:rPr>
              <a:t>	</a:t>
            </a:r>
            <a:r>
              <a:rPr lang="en-US" altLang="zh-TW" sz="3600" dirty="0" smtClean="0">
                <a:solidFill>
                  <a:srgbClr val="0070C0"/>
                </a:solidFill>
                <a:latin typeface="Sylfaen" pitchFamily="18" charset="0"/>
              </a:rPr>
              <a:t>- probe open strings</a:t>
            </a:r>
          </a:p>
          <a:p>
            <a:pPr marL="444500" indent="-4445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600" dirty="0" smtClean="0">
                <a:solidFill>
                  <a:srgbClr val="0070C0"/>
                </a:solidFill>
                <a:latin typeface="Sylfaen" pitchFamily="18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0208" y="1132749"/>
            <a:ext cx="7630616" cy="5323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80009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Sylfaen" pitchFamily="18" charset="0"/>
              </a:rPr>
              <a:t>Always </a:t>
            </a:r>
            <a:r>
              <a:rPr lang="en-US" altLang="zh-TW" dirty="0" err="1">
                <a:latin typeface="Sylfaen" pitchFamily="18" charset="0"/>
              </a:rPr>
              <a:t>Deconfinement</a:t>
            </a:r>
            <a:endParaRPr lang="zh-TW" altLang="en-US" dirty="0">
              <a:latin typeface="Sylfae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7584168" y="5794683"/>
                <a:ext cx="533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168" y="5794683"/>
                <a:ext cx="533544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2187851" y="5994738"/>
            <a:ext cx="5400600" cy="243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2187851" y="2424192"/>
            <a:ext cx="0" cy="35729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1986514" y="2024082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14" y="2024082"/>
                <a:ext cx="402674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/>
          <p:cNvCxnSpPr/>
          <p:nvPr/>
        </p:nvCxnSpPr>
        <p:spPr>
          <a:xfrm flipV="1">
            <a:off x="2187851" y="4188388"/>
            <a:ext cx="5721930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1410651" y="4441490"/>
                <a:ext cx="777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𝒎𝒊𝒏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51" y="4441490"/>
                <a:ext cx="777200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/>
              <p:cNvSpPr txBox="1"/>
              <p:nvPr/>
            </p:nvSpPr>
            <p:spPr>
              <a:xfrm>
                <a:off x="1538891" y="4010625"/>
                <a:ext cx="6826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𝑩𝑩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91" y="4010625"/>
                <a:ext cx="68262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/>
              <p:cNvSpPr txBox="1"/>
              <p:nvPr/>
            </p:nvSpPr>
            <p:spPr>
              <a:xfrm>
                <a:off x="1410651" y="3236205"/>
                <a:ext cx="8108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altLang="zh-TW" sz="2000" b="1" i="1" smtClean="0">
                              <a:latin typeface="Cambria Math"/>
                            </a:rPr>
                            <m:t>𝒎𝒂𝒙</m:t>
                          </m:r>
                        </m:sub>
                      </m:sSub>
                    </m:oMath>
                  </m:oMathPara>
                </a14:m>
                <a:endParaRPr lang="zh-TW" altLang="en-US" sz="2000" b="1" dirty="0"/>
              </a:p>
            </p:txBody>
          </p:sp>
        </mc:Choice>
        <mc:Fallback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51" y="3236205"/>
                <a:ext cx="810863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2944067" y="5976438"/>
            <a:ext cx="793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354284" y="5994738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743598" y="5994737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手繪多邊形 38"/>
          <p:cNvSpPr/>
          <p:nvPr/>
        </p:nvSpPr>
        <p:spPr>
          <a:xfrm>
            <a:off x="2495010" y="2424192"/>
            <a:ext cx="4061012" cy="3586046"/>
          </a:xfrm>
          <a:custGeom>
            <a:avLst/>
            <a:gdLst>
              <a:gd name="connsiteX0" fmla="*/ 0 w 4061012"/>
              <a:gd name="connsiteY0" fmla="*/ 0 h 3523130"/>
              <a:gd name="connsiteX1" fmla="*/ 1277471 w 4061012"/>
              <a:gd name="connsiteY1" fmla="*/ 2178424 h 3523130"/>
              <a:gd name="connsiteX2" fmla="*/ 2649071 w 4061012"/>
              <a:gd name="connsiteY2" fmla="*/ 1008530 h 3523130"/>
              <a:gd name="connsiteX3" fmla="*/ 4061012 w 4061012"/>
              <a:gd name="connsiteY3" fmla="*/ 3523130 h 352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1012" h="3523130">
                <a:moveTo>
                  <a:pt x="0" y="0"/>
                </a:moveTo>
                <a:cubicBezTo>
                  <a:pt x="417979" y="1005168"/>
                  <a:pt x="835959" y="2010336"/>
                  <a:pt x="1277471" y="2178424"/>
                </a:cubicBezTo>
                <a:cubicBezTo>
                  <a:pt x="1718983" y="2346512"/>
                  <a:pt x="2185148" y="784412"/>
                  <a:pt x="2649071" y="1008530"/>
                </a:cubicBezTo>
                <a:cubicBezTo>
                  <a:pt x="3112994" y="1232648"/>
                  <a:pt x="3587003" y="2377889"/>
                  <a:pt x="4061012" y="3523130"/>
                </a:cubicBezTo>
              </a:path>
            </a:pathLst>
          </a:custGeom>
          <a:noFill/>
          <a:ln>
            <a:gradFill flip="none" rotWithShape="1">
              <a:gsLst>
                <a:gs pos="34000">
                  <a:srgbClr val="1111F5"/>
                </a:gs>
                <a:gs pos="63000">
                  <a:schemeClr val="accent6">
                    <a:lumMod val="60000"/>
                    <a:lumOff val="40000"/>
                  </a:schemeClr>
                </a:gs>
                <a:gs pos="34000">
                  <a:schemeClr val="accent6">
                    <a:lumMod val="60000"/>
                    <a:lumOff val="40000"/>
                  </a:schemeClr>
                </a:gs>
                <a:gs pos="63000">
                  <a:srgbClr val="1111F5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 flipV="1">
            <a:off x="2221514" y="3429422"/>
            <a:ext cx="2793386" cy="6838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3328201" y="4188416"/>
            <a:ext cx="0" cy="180875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750803" y="4210680"/>
            <a:ext cx="0" cy="180875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4348091" y="4176406"/>
            <a:ext cx="0" cy="180875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187851" y="4641545"/>
            <a:ext cx="1650296" cy="1516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/>
              <p:cNvSpPr txBox="1"/>
              <p:nvPr/>
            </p:nvSpPr>
            <p:spPr>
              <a:xfrm>
                <a:off x="1245845" y="1132749"/>
                <a:ext cx="6871867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altLang="zh-TW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2000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45" y="1132749"/>
                <a:ext cx="6871867" cy="10749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38" y="2586210"/>
            <a:ext cx="1296144" cy="1128126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38" y="4473391"/>
            <a:ext cx="1298416" cy="937745"/>
          </a:xfrm>
          <a:prstGeom prst="rect">
            <a:avLst/>
          </a:prstGeom>
        </p:spPr>
      </p:pic>
      <p:sp>
        <p:nvSpPr>
          <p:cNvPr id="27" name="橢圓 26"/>
          <p:cNvSpPr/>
          <p:nvPr/>
        </p:nvSpPr>
        <p:spPr>
          <a:xfrm>
            <a:off x="6808151" y="5155300"/>
            <a:ext cx="431728" cy="438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6551250" y="2937603"/>
            <a:ext cx="927720" cy="971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2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/>
        </p:nvSpPr>
        <p:spPr>
          <a:xfrm>
            <a:off x="1043608" y="1556792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52128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Free Energy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62" y="1811564"/>
            <a:ext cx="6479211" cy="41709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204864"/>
            <a:ext cx="792088" cy="13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376" y="1563984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Sylfaen" pitchFamily="18" charset="0"/>
              </a:rPr>
              <a:t>Deconfinement-Deconfinement</a:t>
            </a:r>
            <a:endParaRPr lang="zh-TW" altLang="en-US" dirty="0">
              <a:latin typeface="Sylfae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24367" y="184124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520162" y="5476179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104497" y="2269945"/>
            <a:ext cx="10489" cy="357303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190881" y="518954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800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zh-TW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弧形 17"/>
          <p:cNvSpPr/>
          <p:nvPr/>
        </p:nvSpPr>
        <p:spPr>
          <a:xfrm>
            <a:off x="-1375823" y="3282997"/>
            <a:ext cx="7344816" cy="3088189"/>
          </a:xfrm>
          <a:prstGeom prst="arc">
            <a:avLst>
              <a:gd name="adj1" fmla="val 15802667"/>
              <a:gd name="adj2" fmla="val 20049571"/>
            </a:avLst>
          </a:prstGeom>
          <a:ln w="28575">
            <a:solidFill>
              <a:srgbClr val="FF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49" y="1823928"/>
            <a:ext cx="1296144" cy="1128126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4031761" y="2175321"/>
            <a:ext cx="927720" cy="971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45" y="3870290"/>
            <a:ext cx="1298416" cy="937745"/>
          </a:xfrm>
          <a:prstGeom prst="rect">
            <a:avLst/>
          </a:prstGeom>
        </p:spPr>
      </p:pic>
      <p:sp>
        <p:nvSpPr>
          <p:cNvPr id="26" name="橢圓 25"/>
          <p:cNvSpPr/>
          <p:nvPr/>
        </p:nvSpPr>
        <p:spPr>
          <a:xfrm>
            <a:off x="3174458" y="4552199"/>
            <a:ext cx="431728" cy="438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>
            <a:off x="4716016" y="3667427"/>
            <a:ext cx="0" cy="1808752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495804" y="5381318"/>
                <a:ext cx="4754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4" y="5381318"/>
                <a:ext cx="47548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846" b="-9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弧形 14"/>
          <p:cNvSpPr/>
          <p:nvPr/>
        </p:nvSpPr>
        <p:spPr>
          <a:xfrm>
            <a:off x="570504" y="3498418"/>
            <a:ext cx="5784604" cy="3935003"/>
          </a:xfrm>
          <a:prstGeom prst="arc">
            <a:avLst>
              <a:gd name="adj1" fmla="val 18310798"/>
              <a:gd name="adj2" fmla="val 31503"/>
            </a:avLst>
          </a:prstGeom>
          <a:ln w="28575">
            <a:solidFill>
              <a:srgbClr val="FF0000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2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1224136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Open Strings Breaking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1759458" y="1785392"/>
            <a:ext cx="5544616" cy="4345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5" r="-4374" b="10684"/>
          <a:stretch/>
        </p:blipFill>
        <p:spPr>
          <a:xfrm>
            <a:off x="2007661" y="2393123"/>
            <a:ext cx="5022369" cy="3551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259868" y="1975998"/>
                <a:ext cx="4587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68" y="1975998"/>
                <a:ext cx="45877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8"/>
          <p:cNvCxnSpPr/>
          <p:nvPr/>
        </p:nvCxnSpPr>
        <p:spPr>
          <a:xfrm flipH="1">
            <a:off x="4489258" y="2481238"/>
            <a:ext cx="634" cy="73173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391018" y="2499218"/>
                <a:ext cx="633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  <m:sub>
                          <m:r>
                            <a:rPr lang="en-US" altLang="zh-TW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zh-TW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18" y="2499218"/>
                <a:ext cx="63344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9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>
            <a:off x="1251348" y="1694987"/>
            <a:ext cx="6561012" cy="456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52728" cy="44101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1152128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Sylfaen" pitchFamily="18" charset="0"/>
              </a:rPr>
              <a:t>Dynamical Wall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123647" y="3128979"/>
            <a:ext cx="431728" cy="438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94" y="2380452"/>
            <a:ext cx="1298416" cy="608508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2979471" y="2988960"/>
            <a:ext cx="720080" cy="71850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60" y="3356992"/>
            <a:ext cx="1296144" cy="1128126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5411372" y="3708385"/>
            <a:ext cx="927720" cy="971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手繪多邊形 17"/>
          <p:cNvSpPr/>
          <p:nvPr/>
        </p:nvSpPr>
        <p:spPr>
          <a:xfrm>
            <a:off x="5626563" y="3382659"/>
            <a:ext cx="470647" cy="261503"/>
          </a:xfrm>
          <a:custGeom>
            <a:avLst/>
            <a:gdLst>
              <a:gd name="connsiteX0" fmla="*/ 0 w 470647"/>
              <a:gd name="connsiteY0" fmla="*/ 0 h 134471"/>
              <a:gd name="connsiteX1" fmla="*/ 228600 w 470647"/>
              <a:gd name="connsiteY1" fmla="*/ 134471 h 134471"/>
              <a:gd name="connsiteX2" fmla="*/ 470647 w 470647"/>
              <a:gd name="connsiteY2" fmla="*/ 0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47" h="134471">
                <a:moveTo>
                  <a:pt x="0" y="0"/>
                </a:moveTo>
                <a:cubicBezTo>
                  <a:pt x="75079" y="67235"/>
                  <a:pt x="150159" y="134471"/>
                  <a:pt x="228600" y="134471"/>
                </a:cubicBezTo>
                <a:cubicBezTo>
                  <a:pt x="307041" y="134471"/>
                  <a:pt x="388844" y="67235"/>
                  <a:pt x="470647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1224136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Sylfaen" pitchFamily="18" charset="0"/>
              </a:rPr>
              <a:t>Confinement-Deconfinement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899593" y="1851210"/>
            <a:ext cx="7398821" cy="4386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61111" y="4868846"/>
            <a:ext cx="2368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Small BH</a:t>
            </a:r>
          </a:p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Confinement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20072" y="4868847"/>
            <a:ext cx="2419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Temperature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Large BH</a:t>
            </a:r>
          </a:p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 err="1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Deconfinement</a:t>
            </a:r>
            <a:endParaRPr lang="zh-TW" altLang="en-US" sz="2400" dirty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r="-2971" b="10684"/>
          <a:stretch/>
        </p:blipFill>
        <p:spPr>
          <a:xfrm>
            <a:off x="899594" y="2176374"/>
            <a:ext cx="7344408" cy="27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628800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Sylfaen" pitchFamily="18" charset="0"/>
              </a:rPr>
              <a:t>Confinement-Deconfinement</a:t>
            </a:r>
            <a:endParaRPr lang="zh-TW" altLang="en-US" dirty="0">
              <a:latin typeface="Sylfae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52359" y="16972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448154" y="5332163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038468" y="2125929"/>
            <a:ext cx="4510" cy="38805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/>
          <p:cNvSpPr/>
          <p:nvPr/>
        </p:nvSpPr>
        <p:spPr>
          <a:xfrm>
            <a:off x="-1336874" y="2897583"/>
            <a:ext cx="7344816" cy="4869160"/>
          </a:xfrm>
          <a:prstGeom prst="arc">
            <a:avLst>
              <a:gd name="adj1" fmla="val 15802667"/>
              <a:gd name="adj2" fmla="val 10904"/>
            </a:avLst>
          </a:prstGeom>
          <a:ln w="28575">
            <a:solidFill>
              <a:srgbClr val="1111F5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1" y="3214130"/>
            <a:ext cx="1296144" cy="1128126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6115203" y="3565523"/>
            <a:ext cx="927720" cy="971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6330394" y="3239797"/>
            <a:ext cx="470647" cy="261503"/>
          </a:xfrm>
          <a:custGeom>
            <a:avLst/>
            <a:gdLst>
              <a:gd name="connsiteX0" fmla="*/ 0 w 470647"/>
              <a:gd name="connsiteY0" fmla="*/ 0 h 134471"/>
              <a:gd name="connsiteX1" fmla="*/ 228600 w 470647"/>
              <a:gd name="connsiteY1" fmla="*/ 134471 h 134471"/>
              <a:gd name="connsiteX2" fmla="*/ 470647 w 470647"/>
              <a:gd name="connsiteY2" fmla="*/ 0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47" h="134471">
                <a:moveTo>
                  <a:pt x="0" y="0"/>
                </a:moveTo>
                <a:cubicBezTo>
                  <a:pt x="75079" y="67235"/>
                  <a:pt x="150159" y="134471"/>
                  <a:pt x="228600" y="134471"/>
                </a:cubicBezTo>
                <a:cubicBezTo>
                  <a:pt x="307041" y="134471"/>
                  <a:pt x="388844" y="67235"/>
                  <a:pt x="470647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500264" y="2565320"/>
            <a:ext cx="20794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Deconfinement</a:t>
            </a:r>
            <a:endParaRPr lang="en-US" altLang="zh-TW" sz="2400" dirty="0" smtClean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387777" y="3304060"/>
            <a:ext cx="17892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</a:t>
            </a:r>
          </a:p>
        </p:txBody>
      </p:sp>
      <p:sp>
        <p:nvSpPr>
          <p:cNvPr id="30" name="橢圓 29"/>
          <p:cNvSpPr/>
          <p:nvPr/>
        </p:nvSpPr>
        <p:spPr>
          <a:xfrm>
            <a:off x="3082935" y="4616206"/>
            <a:ext cx="431728" cy="438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82" y="3867679"/>
            <a:ext cx="1298416" cy="608508"/>
          </a:xfrm>
          <a:prstGeom prst="rect">
            <a:avLst/>
          </a:prstGeom>
        </p:spPr>
      </p:pic>
      <p:sp>
        <p:nvSpPr>
          <p:cNvPr id="32" name="橢圓 31"/>
          <p:cNvSpPr/>
          <p:nvPr/>
        </p:nvSpPr>
        <p:spPr>
          <a:xfrm>
            <a:off x="2938759" y="4476187"/>
            <a:ext cx="720080" cy="71850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118873" y="50455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800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zh-TW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628800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Sylfaen" pitchFamily="18" charset="0"/>
              </a:rPr>
              <a:t>Combining Background Phase     and String Configurations</a:t>
            </a:r>
            <a:endParaRPr lang="zh-TW" altLang="en-US" dirty="0">
              <a:latin typeface="Sylfae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52359" y="16972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448154" y="5332163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038468" y="2125929"/>
            <a:ext cx="4510" cy="38805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/>
          <p:cNvSpPr/>
          <p:nvPr/>
        </p:nvSpPr>
        <p:spPr>
          <a:xfrm>
            <a:off x="-1336874" y="2897583"/>
            <a:ext cx="7344816" cy="4869160"/>
          </a:xfrm>
          <a:prstGeom prst="arc">
            <a:avLst>
              <a:gd name="adj1" fmla="val 15802667"/>
              <a:gd name="adj2" fmla="val 10904"/>
            </a:avLst>
          </a:prstGeom>
          <a:ln w="28575">
            <a:solidFill>
              <a:srgbClr val="1111F5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1" y="3214130"/>
            <a:ext cx="1296144" cy="1128126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6115203" y="3565523"/>
            <a:ext cx="927720" cy="971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6330394" y="3239797"/>
            <a:ext cx="470647" cy="261503"/>
          </a:xfrm>
          <a:custGeom>
            <a:avLst/>
            <a:gdLst>
              <a:gd name="connsiteX0" fmla="*/ 0 w 470647"/>
              <a:gd name="connsiteY0" fmla="*/ 0 h 134471"/>
              <a:gd name="connsiteX1" fmla="*/ 228600 w 470647"/>
              <a:gd name="connsiteY1" fmla="*/ 134471 h 134471"/>
              <a:gd name="connsiteX2" fmla="*/ 470647 w 470647"/>
              <a:gd name="connsiteY2" fmla="*/ 0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47" h="134471">
                <a:moveTo>
                  <a:pt x="0" y="0"/>
                </a:moveTo>
                <a:cubicBezTo>
                  <a:pt x="75079" y="67235"/>
                  <a:pt x="150159" y="134471"/>
                  <a:pt x="228600" y="134471"/>
                </a:cubicBezTo>
                <a:cubicBezTo>
                  <a:pt x="307041" y="134471"/>
                  <a:pt x="388844" y="67235"/>
                  <a:pt x="470647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500264" y="2565320"/>
            <a:ext cx="20794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Deconfinement</a:t>
            </a:r>
            <a:endParaRPr lang="en-US" altLang="zh-TW" sz="2400" dirty="0" smtClean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387777" y="3304060"/>
            <a:ext cx="17892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</a:t>
            </a:r>
          </a:p>
        </p:txBody>
      </p:sp>
      <p:sp>
        <p:nvSpPr>
          <p:cNvPr id="30" name="橢圓 29"/>
          <p:cNvSpPr/>
          <p:nvPr/>
        </p:nvSpPr>
        <p:spPr>
          <a:xfrm>
            <a:off x="3082935" y="4616206"/>
            <a:ext cx="431728" cy="438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82" y="3867679"/>
            <a:ext cx="1298416" cy="608508"/>
          </a:xfrm>
          <a:prstGeom prst="rect">
            <a:avLst/>
          </a:prstGeom>
        </p:spPr>
      </p:pic>
      <p:sp>
        <p:nvSpPr>
          <p:cNvPr id="32" name="橢圓 31"/>
          <p:cNvSpPr/>
          <p:nvPr/>
        </p:nvSpPr>
        <p:spPr>
          <a:xfrm>
            <a:off x="2938759" y="4476187"/>
            <a:ext cx="720080" cy="71850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118873" y="50455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800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zh-TW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弧形 17"/>
          <p:cNvSpPr/>
          <p:nvPr/>
        </p:nvSpPr>
        <p:spPr>
          <a:xfrm>
            <a:off x="-1451800" y="2993132"/>
            <a:ext cx="7344816" cy="3088189"/>
          </a:xfrm>
          <a:prstGeom prst="arc">
            <a:avLst>
              <a:gd name="adj1" fmla="val 15802667"/>
              <a:gd name="adj2" fmla="val 20073519"/>
            </a:avLst>
          </a:prstGeom>
          <a:ln w="28575">
            <a:solidFill>
              <a:srgbClr val="FF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303275" y="3223718"/>
            <a:ext cx="107360" cy="1098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2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628800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Sylfaen" pitchFamily="18" charset="0"/>
              </a:rPr>
              <a:t>QCD Phase Diagram</a:t>
            </a:r>
            <a:endParaRPr lang="zh-TW" altLang="en-US" dirty="0">
              <a:latin typeface="Sylfae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52359" y="16972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448154" y="5301208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038468" y="2125929"/>
            <a:ext cx="4510" cy="38805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1" y="3214130"/>
            <a:ext cx="1296144" cy="1128126"/>
          </a:xfrm>
          <a:prstGeom prst="rect">
            <a:avLst/>
          </a:prstGeom>
        </p:spPr>
      </p:pic>
      <p:sp>
        <p:nvSpPr>
          <p:cNvPr id="24" name="橢圓 23"/>
          <p:cNvSpPr/>
          <p:nvPr/>
        </p:nvSpPr>
        <p:spPr>
          <a:xfrm>
            <a:off x="6115203" y="3565523"/>
            <a:ext cx="927720" cy="97170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6330394" y="3239797"/>
            <a:ext cx="470647" cy="261503"/>
          </a:xfrm>
          <a:custGeom>
            <a:avLst/>
            <a:gdLst>
              <a:gd name="connsiteX0" fmla="*/ 0 w 470647"/>
              <a:gd name="connsiteY0" fmla="*/ 0 h 134471"/>
              <a:gd name="connsiteX1" fmla="*/ 228600 w 470647"/>
              <a:gd name="connsiteY1" fmla="*/ 134471 h 134471"/>
              <a:gd name="connsiteX2" fmla="*/ 470647 w 470647"/>
              <a:gd name="connsiteY2" fmla="*/ 0 h 13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47" h="134471">
                <a:moveTo>
                  <a:pt x="0" y="0"/>
                </a:moveTo>
                <a:cubicBezTo>
                  <a:pt x="75079" y="67235"/>
                  <a:pt x="150159" y="134471"/>
                  <a:pt x="228600" y="134471"/>
                </a:cubicBezTo>
                <a:cubicBezTo>
                  <a:pt x="307041" y="134471"/>
                  <a:pt x="388844" y="67235"/>
                  <a:pt x="470647" y="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5500264" y="2565320"/>
            <a:ext cx="207941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Deconfinement</a:t>
            </a:r>
            <a:endParaRPr lang="en-US" altLang="zh-TW" sz="2400" dirty="0" smtClean="0">
              <a:solidFill>
                <a:srgbClr val="1111F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387777" y="3304060"/>
            <a:ext cx="17892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1111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</a:t>
            </a:r>
          </a:p>
        </p:txBody>
      </p:sp>
      <p:sp>
        <p:nvSpPr>
          <p:cNvPr id="30" name="橢圓 29"/>
          <p:cNvSpPr/>
          <p:nvPr/>
        </p:nvSpPr>
        <p:spPr>
          <a:xfrm>
            <a:off x="3082935" y="4616206"/>
            <a:ext cx="431728" cy="438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82" y="3867679"/>
            <a:ext cx="1298416" cy="608508"/>
          </a:xfrm>
          <a:prstGeom prst="rect">
            <a:avLst/>
          </a:prstGeom>
        </p:spPr>
      </p:pic>
      <p:sp>
        <p:nvSpPr>
          <p:cNvPr id="32" name="橢圓 31"/>
          <p:cNvSpPr/>
          <p:nvPr/>
        </p:nvSpPr>
        <p:spPr>
          <a:xfrm>
            <a:off x="2938759" y="4476187"/>
            <a:ext cx="720080" cy="718503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118873" y="50455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800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zh-TW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弧形 19"/>
          <p:cNvSpPr/>
          <p:nvPr/>
        </p:nvSpPr>
        <p:spPr>
          <a:xfrm>
            <a:off x="-1377732" y="2872561"/>
            <a:ext cx="7344816" cy="4869160"/>
          </a:xfrm>
          <a:prstGeom prst="arc">
            <a:avLst>
              <a:gd name="adj1" fmla="val 18871508"/>
              <a:gd name="adj2" fmla="val 10904"/>
            </a:avLst>
          </a:prstGeom>
          <a:ln w="28575">
            <a:solidFill>
              <a:srgbClr val="1111F5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/>
          <p:cNvSpPr/>
          <p:nvPr/>
        </p:nvSpPr>
        <p:spPr>
          <a:xfrm>
            <a:off x="-1440516" y="2993132"/>
            <a:ext cx="7344816" cy="3088189"/>
          </a:xfrm>
          <a:prstGeom prst="arc">
            <a:avLst>
              <a:gd name="adj1" fmla="val 15802667"/>
              <a:gd name="adj2" fmla="val 19723909"/>
            </a:avLst>
          </a:prstGeom>
          <a:ln w="28575">
            <a:solidFill>
              <a:srgbClr val="FF0000"/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0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>
          <a:xfrm>
            <a:off x="1007604" y="1556791"/>
            <a:ext cx="7056784" cy="472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80920" cy="1080120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Meson Melting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20898"/>
            <a:ext cx="5688632" cy="3608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07604" y="1766497"/>
                <a:ext cx="7200800" cy="782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altLang="zh-TW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TW" altLang="en-US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nary>
                        <m:nary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sup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f>
                        <m:fPr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1766497"/>
                <a:ext cx="7200800" cy="7823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6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4698240" y="1844675"/>
            <a:ext cx="3776439" cy="1800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074" name="Rectangle 47"/>
          <p:cNvSpPr>
            <a:spLocks noChangeArrowheads="1"/>
          </p:cNvSpPr>
          <p:nvPr/>
        </p:nvSpPr>
        <p:spPr bwMode="auto">
          <a:xfrm>
            <a:off x="4715099" y="4121150"/>
            <a:ext cx="3776439" cy="1800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075" name="Rectangle 46"/>
          <p:cNvSpPr>
            <a:spLocks noChangeArrowheads="1"/>
          </p:cNvSpPr>
          <p:nvPr/>
        </p:nvSpPr>
        <p:spPr bwMode="auto">
          <a:xfrm>
            <a:off x="712068" y="4121150"/>
            <a:ext cx="3725271" cy="1800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706438" y="1864210"/>
            <a:ext cx="3730901" cy="1800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47625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zh-TW" sz="4800" dirty="0">
                <a:latin typeface="Sylfaen" pitchFamily="18" charset="0"/>
              </a:rPr>
              <a:t>String Theory</a:t>
            </a:r>
          </a:p>
        </p:txBody>
      </p:sp>
      <p:sp>
        <p:nvSpPr>
          <p:cNvPr id="3078" name="Text Box 35"/>
          <p:cNvSpPr txBox="1">
            <a:spLocks noChangeArrowheads="1"/>
          </p:cNvSpPr>
          <p:nvPr/>
        </p:nvSpPr>
        <p:spPr bwMode="auto">
          <a:xfrm>
            <a:off x="4709503" y="1844675"/>
            <a:ext cx="378203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30225" indent="-530225"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09613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rgbClr val="0000FF"/>
                </a:solidFill>
                <a:latin typeface="Bradley Hand ITC" panose="03070402050302030203" pitchFamily="66" charset="0"/>
                <a:ea typeface="新細明體" panose="02020500000000000000" pitchFamily="18" charset="-120"/>
              </a:rPr>
              <a:t>SUSY</a:t>
            </a:r>
          </a:p>
          <a:p>
            <a:pPr eaLnBrk="1" hangingPunct="1">
              <a:spcBef>
                <a:spcPct val="0"/>
              </a:spcBef>
              <a:buSzPct val="60000"/>
              <a:buFont typeface="Wingdings" panose="05000000000000000000" pitchFamily="2" charset="2"/>
              <a:buChar char="l"/>
            </a:pPr>
            <a:endParaRPr lang="en-US" altLang="zh-TW" sz="1300" b="1" dirty="0">
              <a:latin typeface="Bradley Hand ITC" panose="03070402050302030203" pitchFamily="66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rgbClr val="0000FF"/>
                </a:solidFill>
                <a:latin typeface="Bradley Hand ITC" panose="03070402050302030203" pitchFamily="66" charset="0"/>
                <a:ea typeface="新細明體" panose="02020500000000000000" pitchFamily="18" charset="-120"/>
              </a:rPr>
              <a:t>10-dimension</a:t>
            </a:r>
          </a:p>
          <a:p>
            <a:pPr eaLnBrk="1" hangingPunct="1">
              <a:spcBef>
                <a:spcPct val="0"/>
              </a:spcBef>
              <a:buSzPct val="60000"/>
              <a:buFont typeface="Wingdings" panose="05000000000000000000" pitchFamily="2" charset="2"/>
              <a:buChar char="l"/>
            </a:pPr>
            <a:endParaRPr lang="en-US" altLang="zh-TW" sz="1300" b="1" dirty="0">
              <a:solidFill>
                <a:srgbClr val="0000FF"/>
              </a:solidFill>
              <a:latin typeface="Bradley Hand ITC" panose="03070402050302030203" pitchFamily="66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SzPct val="60000"/>
              <a:buFont typeface="Wingdings" panose="05000000000000000000" pitchFamily="2" charset="2"/>
              <a:buChar char="l"/>
            </a:pPr>
            <a:r>
              <a:rPr lang="en-US" altLang="zh-TW" sz="2800" b="1" dirty="0">
                <a:solidFill>
                  <a:srgbClr val="0000FF"/>
                </a:solidFill>
                <a:latin typeface="Bradley Hand ITC" panose="03070402050302030203" pitchFamily="66" charset="0"/>
                <a:ea typeface="新細明體" panose="02020500000000000000" pitchFamily="18" charset="-120"/>
              </a:rPr>
              <a:t>String and brane</a:t>
            </a:r>
          </a:p>
        </p:txBody>
      </p:sp>
      <p:grpSp>
        <p:nvGrpSpPr>
          <p:cNvPr id="3079" name="Group 23"/>
          <p:cNvGrpSpPr>
            <a:grpSpLocks/>
          </p:cNvGrpSpPr>
          <p:nvPr/>
        </p:nvGrpSpPr>
        <p:grpSpPr bwMode="auto">
          <a:xfrm>
            <a:off x="809625" y="4687888"/>
            <a:ext cx="1079500" cy="577850"/>
            <a:chOff x="703" y="1071"/>
            <a:chExt cx="725" cy="364"/>
          </a:xfrm>
        </p:grpSpPr>
        <p:sp>
          <p:nvSpPr>
            <p:cNvPr id="3109" name="Line 13"/>
            <p:cNvSpPr>
              <a:spLocks noChangeShapeType="1"/>
            </p:cNvSpPr>
            <p:nvPr/>
          </p:nvSpPr>
          <p:spPr bwMode="auto">
            <a:xfrm>
              <a:off x="703" y="1071"/>
              <a:ext cx="181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0" name="Line 17"/>
            <p:cNvSpPr>
              <a:spLocks noChangeShapeType="1"/>
            </p:cNvSpPr>
            <p:nvPr/>
          </p:nvSpPr>
          <p:spPr bwMode="auto">
            <a:xfrm flipH="1">
              <a:off x="703" y="1253"/>
              <a:ext cx="181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1" name="Line 20"/>
            <p:cNvSpPr>
              <a:spLocks noChangeShapeType="1"/>
            </p:cNvSpPr>
            <p:nvPr/>
          </p:nvSpPr>
          <p:spPr bwMode="auto">
            <a:xfrm>
              <a:off x="884" y="1253"/>
              <a:ext cx="36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2" name="Line 21"/>
            <p:cNvSpPr>
              <a:spLocks noChangeShapeType="1"/>
            </p:cNvSpPr>
            <p:nvPr/>
          </p:nvSpPr>
          <p:spPr bwMode="auto">
            <a:xfrm>
              <a:off x="1247" y="1253"/>
              <a:ext cx="181" cy="18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3" name="Line 22"/>
            <p:cNvSpPr>
              <a:spLocks noChangeShapeType="1"/>
            </p:cNvSpPr>
            <p:nvPr/>
          </p:nvSpPr>
          <p:spPr bwMode="auto">
            <a:xfrm flipH="1">
              <a:off x="1247" y="1071"/>
              <a:ext cx="181" cy="18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80" name="Group 50"/>
          <p:cNvGrpSpPr>
            <a:grpSpLocks/>
          </p:cNvGrpSpPr>
          <p:nvPr/>
        </p:nvGrpSpPr>
        <p:grpSpPr bwMode="auto">
          <a:xfrm>
            <a:off x="2881313" y="4506913"/>
            <a:ext cx="1439862" cy="1008062"/>
            <a:chOff x="3107" y="1117"/>
            <a:chExt cx="998" cy="635"/>
          </a:xfrm>
        </p:grpSpPr>
        <p:sp>
          <p:nvSpPr>
            <p:cNvPr id="3099" name="Oval 32"/>
            <p:cNvSpPr>
              <a:spLocks noChangeArrowheads="1"/>
            </p:cNvSpPr>
            <p:nvPr/>
          </p:nvSpPr>
          <p:spPr bwMode="auto">
            <a:xfrm>
              <a:off x="3107" y="1117"/>
              <a:ext cx="91" cy="227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100" name="Oval 33"/>
            <p:cNvSpPr>
              <a:spLocks noChangeArrowheads="1"/>
            </p:cNvSpPr>
            <p:nvPr/>
          </p:nvSpPr>
          <p:spPr bwMode="auto">
            <a:xfrm>
              <a:off x="3107" y="1525"/>
              <a:ext cx="91" cy="227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101" name="Oval 34"/>
            <p:cNvSpPr>
              <a:spLocks noChangeArrowheads="1"/>
            </p:cNvSpPr>
            <p:nvPr/>
          </p:nvSpPr>
          <p:spPr bwMode="auto">
            <a:xfrm>
              <a:off x="4014" y="1117"/>
              <a:ext cx="91" cy="227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102" name="Oval 35"/>
            <p:cNvSpPr>
              <a:spLocks noChangeArrowheads="1"/>
            </p:cNvSpPr>
            <p:nvPr/>
          </p:nvSpPr>
          <p:spPr bwMode="auto">
            <a:xfrm>
              <a:off x="4014" y="1525"/>
              <a:ext cx="91" cy="227"/>
            </a:xfrm>
            <a:prstGeom prst="ellips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103" name="Freeform 43"/>
            <p:cNvSpPr>
              <a:spLocks/>
            </p:cNvSpPr>
            <p:nvPr/>
          </p:nvSpPr>
          <p:spPr bwMode="auto">
            <a:xfrm>
              <a:off x="3152" y="1117"/>
              <a:ext cx="907" cy="211"/>
            </a:xfrm>
            <a:custGeom>
              <a:avLst/>
              <a:gdLst>
                <a:gd name="T0" fmla="*/ 0 w 907"/>
                <a:gd name="T1" fmla="*/ 0 h 211"/>
                <a:gd name="T2" fmla="*/ 318 w 907"/>
                <a:gd name="T3" fmla="*/ 181 h 211"/>
                <a:gd name="T4" fmla="*/ 544 w 907"/>
                <a:gd name="T5" fmla="*/ 181 h 211"/>
                <a:gd name="T6" fmla="*/ 907 w 907"/>
                <a:gd name="T7" fmla="*/ 0 h 2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7" h="211">
                  <a:moveTo>
                    <a:pt x="0" y="0"/>
                  </a:moveTo>
                  <a:cubicBezTo>
                    <a:pt x="113" y="75"/>
                    <a:pt x="227" y="151"/>
                    <a:pt x="318" y="181"/>
                  </a:cubicBezTo>
                  <a:cubicBezTo>
                    <a:pt x="409" y="211"/>
                    <a:pt x="446" y="211"/>
                    <a:pt x="544" y="181"/>
                  </a:cubicBezTo>
                  <a:cubicBezTo>
                    <a:pt x="642" y="151"/>
                    <a:pt x="847" y="30"/>
                    <a:pt x="90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4" name="Freeform 44"/>
            <p:cNvSpPr>
              <a:spLocks/>
            </p:cNvSpPr>
            <p:nvPr/>
          </p:nvSpPr>
          <p:spPr bwMode="auto">
            <a:xfrm>
              <a:off x="3152" y="1540"/>
              <a:ext cx="907" cy="212"/>
            </a:xfrm>
            <a:custGeom>
              <a:avLst/>
              <a:gdLst>
                <a:gd name="T0" fmla="*/ 0 w 907"/>
                <a:gd name="T1" fmla="*/ 212 h 212"/>
                <a:gd name="T2" fmla="*/ 318 w 907"/>
                <a:gd name="T3" fmla="*/ 30 h 212"/>
                <a:gd name="T4" fmla="*/ 544 w 907"/>
                <a:gd name="T5" fmla="*/ 30 h 212"/>
                <a:gd name="T6" fmla="*/ 907 w 907"/>
                <a:gd name="T7" fmla="*/ 212 h 2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7" h="212">
                  <a:moveTo>
                    <a:pt x="0" y="212"/>
                  </a:moveTo>
                  <a:cubicBezTo>
                    <a:pt x="113" y="136"/>
                    <a:pt x="227" y="60"/>
                    <a:pt x="318" y="30"/>
                  </a:cubicBezTo>
                  <a:cubicBezTo>
                    <a:pt x="409" y="0"/>
                    <a:pt x="446" y="0"/>
                    <a:pt x="544" y="30"/>
                  </a:cubicBezTo>
                  <a:cubicBezTo>
                    <a:pt x="642" y="60"/>
                    <a:pt x="774" y="136"/>
                    <a:pt x="907" y="2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5" name="Freeform 46"/>
            <p:cNvSpPr>
              <a:spLocks/>
            </p:cNvSpPr>
            <p:nvPr/>
          </p:nvSpPr>
          <p:spPr bwMode="auto">
            <a:xfrm>
              <a:off x="3152" y="1344"/>
              <a:ext cx="136" cy="90"/>
            </a:xfrm>
            <a:custGeom>
              <a:avLst/>
              <a:gdLst>
                <a:gd name="T0" fmla="*/ 0 w 227"/>
                <a:gd name="T1" fmla="*/ 0 h 90"/>
                <a:gd name="T2" fmla="*/ 33 w 227"/>
                <a:gd name="T3" fmla="*/ 45 h 90"/>
                <a:gd name="T4" fmla="*/ 81 w 227"/>
                <a:gd name="T5" fmla="*/ 9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90">
                  <a:moveTo>
                    <a:pt x="0" y="0"/>
                  </a:moveTo>
                  <a:cubicBezTo>
                    <a:pt x="26" y="15"/>
                    <a:pt x="53" y="30"/>
                    <a:pt x="91" y="45"/>
                  </a:cubicBezTo>
                  <a:cubicBezTo>
                    <a:pt x="129" y="60"/>
                    <a:pt x="178" y="75"/>
                    <a:pt x="227" y="9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6" name="Freeform 47"/>
            <p:cNvSpPr>
              <a:spLocks/>
            </p:cNvSpPr>
            <p:nvPr/>
          </p:nvSpPr>
          <p:spPr bwMode="auto">
            <a:xfrm>
              <a:off x="3152" y="1389"/>
              <a:ext cx="227" cy="136"/>
            </a:xfrm>
            <a:custGeom>
              <a:avLst/>
              <a:gdLst>
                <a:gd name="T0" fmla="*/ 0 w 272"/>
                <a:gd name="T1" fmla="*/ 136 h 136"/>
                <a:gd name="T2" fmla="*/ 63 w 272"/>
                <a:gd name="T3" fmla="*/ 91 h 136"/>
                <a:gd name="T4" fmla="*/ 189 w 272"/>
                <a:gd name="T5" fmla="*/ 0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136">
                  <a:moveTo>
                    <a:pt x="0" y="136"/>
                  </a:moveTo>
                  <a:cubicBezTo>
                    <a:pt x="23" y="125"/>
                    <a:pt x="46" y="114"/>
                    <a:pt x="91" y="91"/>
                  </a:cubicBezTo>
                  <a:cubicBezTo>
                    <a:pt x="136" y="68"/>
                    <a:pt x="204" y="34"/>
                    <a:pt x="2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7" name="Freeform 48"/>
            <p:cNvSpPr>
              <a:spLocks/>
            </p:cNvSpPr>
            <p:nvPr/>
          </p:nvSpPr>
          <p:spPr bwMode="auto">
            <a:xfrm>
              <a:off x="3878" y="1344"/>
              <a:ext cx="181" cy="90"/>
            </a:xfrm>
            <a:custGeom>
              <a:avLst/>
              <a:gdLst>
                <a:gd name="T0" fmla="*/ 145 w 226"/>
                <a:gd name="T1" fmla="*/ 0 h 90"/>
                <a:gd name="T2" fmla="*/ 58 w 226"/>
                <a:gd name="T3" fmla="*/ 45 h 90"/>
                <a:gd name="T4" fmla="*/ 0 w 226"/>
                <a:gd name="T5" fmla="*/ 9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" h="90">
                  <a:moveTo>
                    <a:pt x="226" y="0"/>
                  </a:moveTo>
                  <a:cubicBezTo>
                    <a:pt x="177" y="15"/>
                    <a:pt x="128" y="30"/>
                    <a:pt x="90" y="45"/>
                  </a:cubicBezTo>
                  <a:cubicBezTo>
                    <a:pt x="52" y="60"/>
                    <a:pt x="26" y="75"/>
                    <a:pt x="0" y="9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08" name="Freeform 49"/>
            <p:cNvSpPr>
              <a:spLocks/>
            </p:cNvSpPr>
            <p:nvPr/>
          </p:nvSpPr>
          <p:spPr bwMode="auto">
            <a:xfrm rot="670391">
              <a:off x="3829" y="1429"/>
              <a:ext cx="230" cy="91"/>
            </a:xfrm>
            <a:custGeom>
              <a:avLst/>
              <a:gdLst>
                <a:gd name="T0" fmla="*/ 234 w 226"/>
                <a:gd name="T1" fmla="*/ 61 h 136"/>
                <a:gd name="T2" fmla="*/ 94 w 226"/>
                <a:gd name="T3" fmla="*/ 41 h 136"/>
                <a:gd name="T4" fmla="*/ 0 w 226"/>
                <a:gd name="T5" fmla="*/ 0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" h="136">
                  <a:moveTo>
                    <a:pt x="226" y="136"/>
                  </a:moveTo>
                  <a:cubicBezTo>
                    <a:pt x="176" y="125"/>
                    <a:pt x="127" y="114"/>
                    <a:pt x="90" y="91"/>
                  </a:cubicBezTo>
                  <a:cubicBezTo>
                    <a:pt x="53" y="68"/>
                    <a:pt x="26" y="3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838200" y="2143125"/>
            <a:ext cx="3560763" cy="1320800"/>
            <a:chOff x="1383" y="3158"/>
            <a:chExt cx="2557" cy="832"/>
          </a:xfrm>
        </p:grpSpPr>
        <p:grpSp>
          <p:nvGrpSpPr>
            <p:cNvPr id="3091" name="Group 25"/>
            <p:cNvGrpSpPr>
              <a:grpSpLocks/>
            </p:cNvGrpSpPr>
            <p:nvPr/>
          </p:nvGrpSpPr>
          <p:grpSpPr bwMode="auto">
            <a:xfrm>
              <a:off x="1383" y="3158"/>
              <a:ext cx="2358" cy="413"/>
              <a:chOff x="1383" y="3256"/>
              <a:chExt cx="2358" cy="413"/>
            </a:xfrm>
          </p:grpSpPr>
          <p:sp>
            <p:nvSpPr>
              <p:cNvPr id="3094" name="Oval 20"/>
              <p:cNvSpPr>
                <a:spLocks noChangeArrowheads="1"/>
              </p:cNvSpPr>
              <p:nvPr/>
            </p:nvSpPr>
            <p:spPr bwMode="auto">
              <a:xfrm>
                <a:off x="1383" y="3476"/>
                <a:ext cx="46" cy="4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/>
              </a:p>
            </p:txBody>
          </p:sp>
          <p:sp>
            <p:nvSpPr>
              <p:cNvPr id="3095" name="Line 21"/>
              <p:cNvSpPr>
                <a:spLocks noChangeShapeType="1"/>
              </p:cNvSpPr>
              <p:nvPr/>
            </p:nvSpPr>
            <p:spPr bwMode="auto">
              <a:xfrm>
                <a:off x="1684" y="3498"/>
                <a:ext cx="52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6" name="Freeform 22"/>
              <p:cNvSpPr>
                <a:spLocks/>
              </p:cNvSpPr>
              <p:nvPr/>
            </p:nvSpPr>
            <p:spPr bwMode="auto">
              <a:xfrm>
                <a:off x="2485" y="3256"/>
                <a:ext cx="381" cy="413"/>
              </a:xfrm>
              <a:custGeom>
                <a:avLst/>
                <a:gdLst>
                  <a:gd name="T0" fmla="*/ 56 w 381"/>
                  <a:gd name="T1" fmla="*/ 413 h 413"/>
                  <a:gd name="T2" fmla="*/ 286 w 381"/>
                  <a:gd name="T3" fmla="*/ 259 h 413"/>
                  <a:gd name="T4" fmla="*/ 363 w 381"/>
                  <a:gd name="T5" fmla="*/ 201 h 413"/>
                  <a:gd name="T6" fmla="*/ 344 w 381"/>
                  <a:gd name="T7" fmla="*/ 77 h 413"/>
                  <a:gd name="T8" fmla="*/ 238 w 381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1" h="413">
                    <a:moveTo>
                      <a:pt x="56" y="413"/>
                    </a:moveTo>
                    <a:cubicBezTo>
                      <a:pt x="0" y="249"/>
                      <a:pt x="186" y="267"/>
                      <a:pt x="286" y="259"/>
                    </a:cubicBezTo>
                    <a:cubicBezTo>
                      <a:pt x="322" y="247"/>
                      <a:pt x="331" y="223"/>
                      <a:pt x="363" y="201"/>
                    </a:cubicBezTo>
                    <a:cubicBezTo>
                      <a:pt x="377" y="162"/>
                      <a:pt x="381" y="106"/>
                      <a:pt x="344" y="77"/>
                    </a:cubicBezTo>
                    <a:cubicBezTo>
                      <a:pt x="323" y="60"/>
                      <a:pt x="238" y="39"/>
                      <a:pt x="238" y="0"/>
                    </a:cubicBezTo>
                  </a:path>
                </a:pathLst>
              </a:custGeom>
              <a:noFill/>
              <a:ln w="9525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7" name="Text Box 23"/>
              <p:cNvSpPr txBox="1">
                <a:spLocks noChangeArrowheads="1"/>
              </p:cNvSpPr>
              <p:nvPr/>
            </p:nvSpPr>
            <p:spPr bwMode="auto">
              <a:xfrm>
                <a:off x="3016" y="3294"/>
                <a:ext cx="27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ea typeface="新細明體" panose="02020500000000000000" pitchFamily="18" charset="-120"/>
                  </a:rPr>
                  <a:t>or</a:t>
                </a:r>
                <a:endParaRPr lang="en-US" altLang="zh-TW" sz="2400">
                  <a:ea typeface="新細明體" panose="02020500000000000000" pitchFamily="18" charset="-120"/>
                </a:endParaRPr>
              </a:p>
            </p:txBody>
          </p:sp>
          <p:sp>
            <p:nvSpPr>
              <p:cNvPr id="3098" name="Oval 24"/>
              <p:cNvSpPr>
                <a:spLocks noChangeArrowheads="1"/>
              </p:cNvSpPr>
              <p:nvPr/>
            </p:nvSpPr>
            <p:spPr bwMode="auto">
              <a:xfrm>
                <a:off x="3515" y="3294"/>
                <a:ext cx="226" cy="363"/>
              </a:xfrm>
              <a:prstGeom prst="ellipse">
                <a:avLst/>
              </a:prstGeom>
              <a:noFill/>
              <a:ln w="9525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/>
              </a:p>
            </p:txBody>
          </p:sp>
        </p:grpSp>
        <p:sp>
          <p:nvSpPr>
            <p:cNvPr id="3092" name="Text Box 29"/>
            <p:cNvSpPr txBox="1">
              <a:spLocks noChangeArrowheads="1"/>
            </p:cNvSpPr>
            <p:nvPr/>
          </p:nvSpPr>
          <p:spPr bwMode="auto">
            <a:xfrm>
              <a:off x="2426" y="3702"/>
              <a:ext cx="4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/>
                <a:t>open</a:t>
              </a:r>
            </a:p>
          </p:txBody>
        </p:sp>
        <p:sp>
          <p:nvSpPr>
            <p:cNvPr id="3093" name="Text Box 30"/>
            <p:cNvSpPr txBox="1">
              <a:spLocks noChangeArrowheads="1"/>
            </p:cNvSpPr>
            <p:nvPr/>
          </p:nvSpPr>
          <p:spPr bwMode="auto">
            <a:xfrm>
              <a:off x="3334" y="3702"/>
              <a:ext cx="6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/>
                <a:t>closed</a:t>
              </a:r>
            </a:p>
          </p:txBody>
        </p:sp>
      </p:grp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989138" y="5021263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8" name="Group 31"/>
          <p:cNvGrpSpPr>
            <a:grpSpLocks/>
          </p:cNvGrpSpPr>
          <p:nvPr/>
        </p:nvGrpSpPr>
        <p:grpSpPr bwMode="auto">
          <a:xfrm>
            <a:off x="5113338" y="4233863"/>
            <a:ext cx="3024187" cy="1571625"/>
            <a:chOff x="2630" y="2523"/>
            <a:chExt cx="1700" cy="1542"/>
          </a:xfrm>
        </p:grpSpPr>
        <p:sp>
          <p:nvSpPr>
            <p:cNvPr id="3084" name="AutoShape 32"/>
            <p:cNvSpPr>
              <a:spLocks noChangeArrowheads="1"/>
            </p:cNvSpPr>
            <p:nvPr/>
          </p:nvSpPr>
          <p:spPr bwMode="auto">
            <a:xfrm rot="16200000" flipH="1">
              <a:off x="2313" y="3181"/>
              <a:ext cx="1542" cy="226"/>
            </a:xfrm>
            <a:prstGeom prst="parallelogram">
              <a:avLst>
                <a:gd name="adj" fmla="val 151307"/>
              </a:avLst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085" name="AutoShape 33"/>
            <p:cNvSpPr>
              <a:spLocks noChangeArrowheads="1"/>
            </p:cNvSpPr>
            <p:nvPr/>
          </p:nvSpPr>
          <p:spPr bwMode="auto">
            <a:xfrm rot="16200000" flipH="1">
              <a:off x="3265" y="3181"/>
              <a:ext cx="1542" cy="226"/>
            </a:xfrm>
            <a:prstGeom prst="parallelogram">
              <a:avLst>
                <a:gd name="adj" fmla="val 151307"/>
              </a:avLst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3086" name="Freeform 34"/>
            <p:cNvSpPr>
              <a:spLocks/>
            </p:cNvSpPr>
            <p:nvPr/>
          </p:nvSpPr>
          <p:spPr bwMode="auto">
            <a:xfrm>
              <a:off x="3065" y="2863"/>
              <a:ext cx="371" cy="311"/>
            </a:xfrm>
            <a:custGeom>
              <a:avLst/>
              <a:gdLst>
                <a:gd name="T0" fmla="*/ 96 w 371"/>
                <a:gd name="T1" fmla="*/ 0 h 311"/>
                <a:gd name="T2" fmla="*/ 336 w 371"/>
                <a:gd name="T3" fmla="*/ 29 h 311"/>
                <a:gd name="T4" fmla="*/ 355 w 371"/>
                <a:gd name="T5" fmla="*/ 58 h 311"/>
                <a:gd name="T6" fmla="*/ 0 w 371"/>
                <a:gd name="T7" fmla="*/ 231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" h="311">
                  <a:moveTo>
                    <a:pt x="96" y="0"/>
                  </a:moveTo>
                  <a:cubicBezTo>
                    <a:pt x="197" y="6"/>
                    <a:pt x="253" y="0"/>
                    <a:pt x="336" y="29"/>
                  </a:cubicBezTo>
                  <a:cubicBezTo>
                    <a:pt x="342" y="39"/>
                    <a:pt x="354" y="46"/>
                    <a:pt x="355" y="58"/>
                  </a:cubicBezTo>
                  <a:cubicBezTo>
                    <a:pt x="371" y="311"/>
                    <a:pt x="244" y="231"/>
                    <a:pt x="0" y="231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Freeform 35"/>
            <p:cNvSpPr>
              <a:spLocks/>
            </p:cNvSpPr>
            <p:nvPr/>
          </p:nvSpPr>
          <p:spPr bwMode="auto">
            <a:xfrm>
              <a:off x="3994" y="3442"/>
              <a:ext cx="336" cy="254"/>
            </a:xfrm>
            <a:custGeom>
              <a:avLst/>
              <a:gdLst>
                <a:gd name="T0" fmla="*/ 48 w 336"/>
                <a:gd name="T1" fmla="*/ 14 h 254"/>
                <a:gd name="T2" fmla="*/ 336 w 336"/>
                <a:gd name="T3" fmla="*/ 52 h 254"/>
                <a:gd name="T4" fmla="*/ 326 w 336"/>
                <a:gd name="T5" fmla="*/ 177 h 254"/>
                <a:gd name="T6" fmla="*/ 278 w 336"/>
                <a:gd name="T7" fmla="*/ 216 h 254"/>
                <a:gd name="T8" fmla="*/ 96 w 336"/>
                <a:gd name="T9" fmla="*/ 225 h 254"/>
                <a:gd name="T10" fmla="*/ 0 w 336"/>
                <a:gd name="T11" fmla="*/ 254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254">
                  <a:moveTo>
                    <a:pt x="48" y="14"/>
                  </a:moveTo>
                  <a:cubicBezTo>
                    <a:pt x="83" y="16"/>
                    <a:pt x="281" y="0"/>
                    <a:pt x="336" y="52"/>
                  </a:cubicBezTo>
                  <a:cubicBezTo>
                    <a:pt x="333" y="94"/>
                    <a:pt x="334" y="136"/>
                    <a:pt x="326" y="177"/>
                  </a:cubicBezTo>
                  <a:cubicBezTo>
                    <a:pt x="321" y="201"/>
                    <a:pt x="300" y="214"/>
                    <a:pt x="278" y="216"/>
                  </a:cubicBezTo>
                  <a:cubicBezTo>
                    <a:pt x="218" y="221"/>
                    <a:pt x="157" y="222"/>
                    <a:pt x="96" y="225"/>
                  </a:cubicBezTo>
                  <a:cubicBezTo>
                    <a:pt x="81" y="230"/>
                    <a:pt x="23" y="254"/>
                    <a:pt x="0" y="254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Freeform 36"/>
            <p:cNvSpPr>
              <a:spLocks/>
            </p:cNvSpPr>
            <p:nvPr/>
          </p:nvSpPr>
          <p:spPr bwMode="auto">
            <a:xfrm>
              <a:off x="3082" y="3136"/>
              <a:ext cx="960" cy="186"/>
            </a:xfrm>
            <a:custGeom>
              <a:avLst/>
              <a:gdLst>
                <a:gd name="T0" fmla="*/ 0 w 960"/>
                <a:gd name="T1" fmla="*/ 186 h 186"/>
                <a:gd name="T2" fmla="*/ 960 w 960"/>
                <a:gd name="T3" fmla="*/ 157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60" h="186">
                  <a:moveTo>
                    <a:pt x="0" y="186"/>
                  </a:moveTo>
                  <a:cubicBezTo>
                    <a:pt x="261" y="0"/>
                    <a:pt x="640" y="157"/>
                    <a:pt x="960" y="157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9" name="Freeform 37"/>
            <p:cNvSpPr>
              <a:spLocks/>
            </p:cNvSpPr>
            <p:nvPr/>
          </p:nvSpPr>
          <p:spPr bwMode="auto">
            <a:xfrm>
              <a:off x="2630" y="3523"/>
              <a:ext cx="490" cy="272"/>
            </a:xfrm>
            <a:custGeom>
              <a:avLst/>
              <a:gdLst>
                <a:gd name="T0" fmla="*/ 490 w 490"/>
                <a:gd name="T1" fmla="*/ 0 h 272"/>
                <a:gd name="T2" fmla="*/ 125 w 490"/>
                <a:gd name="T3" fmla="*/ 10 h 272"/>
                <a:gd name="T4" fmla="*/ 29 w 490"/>
                <a:gd name="T5" fmla="*/ 87 h 272"/>
                <a:gd name="T6" fmla="*/ 0 w 490"/>
                <a:gd name="T7" fmla="*/ 115 h 272"/>
                <a:gd name="T8" fmla="*/ 10 w 490"/>
                <a:gd name="T9" fmla="*/ 202 h 272"/>
                <a:gd name="T10" fmla="*/ 87 w 490"/>
                <a:gd name="T11" fmla="*/ 269 h 272"/>
                <a:gd name="T12" fmla="*/ 384 w 490"/>
                <a:gd name="T13" fmla="*/ 269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0" h="272">
                  <a:moveTo>
                    <a:pt x="490" y="0"/>
                  </a:moveTo>
                  <a:cubicBezTo>
                    <a:pt x="368" y="3"/>
                    <a:pt x="247" y="4"/>
                    <a:pt x="125" y="10"/>
                  </a:cubicBezTo>
                  <a:cubicBezTo>
                    <a:pt x="81" y="12"/>
                    <a:pt x="57" y="59"/>
                    <a:pt x="29" y="87"/>
                  </a:cubicBezTo>
                  <a:cubicBezTo>
                    <a:pt x="19" y="97"/>
                    <a:pt x="0" y="115"/>
                    <a:pt x="0" y="115"/>
                  </a:cubicBezTo>
                  <a:cubicBezTo>
                    <a:pt x="3" y="144"/>
                    <a:pt x="3" y="174"/>
                    <a:pt x="10" y="202"/>
                  </a:cubicBezTo>
                  <a:cubicBezTo>
                    <a:pt x="17" y="230"/>
                    <a:pt x="57" y="268"/>
                    <a:pt x="87" y="269"/>
                  </a:cubicBezTo>
                  <a:cubicBezTo>
                    <a:pt x="186" y="272"/>
                    <a:pt x="285" y="269"/>
                    <a:pt x="384" y="269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0" name="Freeform 38"/>
            <p:cNvSpPr>
              <a:spLocks/>
            </p:cNvSpPr>
            <p:nvPr/>
          </p:nvSpPr>
          <p:spPr bwMode="auto">
            <a:xfrm>
              <a:off x="3706" y="2788"/>
              <a:ext cx="403" cy="386"/>
            </a:xfrm>
            <a:custGeom>
              <a:avLst/>
              <a:gdLst>
                <a:gd name="T0" fmla="*/ 403 w 403"/>
                <a:gd name="T1" fmla="*/ 34 h 386"/>
                <a:gd name="T2" fmla="*/ 76 w 403"/>
                <a:gd name="T3" fmla="*/ 73 h 386"/>
                <a:gd name="T4" fmla="*/ 19 w 403"/>
                <a:gd name="T5" fmla="*/ 150 h 386"/>
                <a:gd name="T6" fmla="*/ 0 w 403"/>
                <a:gd name="T7" fmla="*/ 217 h 386"/>
                <a:gd name="T8" fmla="*/ 297 w 403"/>
                <a:gd name="T9" fmla="*/ 313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386">
                  <a:moveTo>
                    <a:pt x="403" y="34"/>
                  </a:moveTo>
                  <a:cubicBezTo>
                    <a:pt x="377" y="35"/>
                    <a:pt x="132" y="0"/>
                    <a:pt x="76" y="73"/>
                  </a:cubicBezTo>
                  <a:cubicBezTo>
                    <a:pt x="1" y="171"/>
                    <a:pt x="67" y="100"/>
                    <a:pt x="19" y="150"/>
                  </a:cubicBezTo>
                  <a:cubicBezTo>
                    <a:pt x="13" y="172"/>
                    <a:pt x="0" y="194"/>
                    <a:pt x="0" y="217"/>
                  </a:cubicBezTo>
                  <a:cubicBezTo>
                    <a:pt x="0" y="386"/>
                    <a:pt x="134" y="313"/>
                    <a:pt x="297" y="313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12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6579" y="374799"/>
            <a:ext cx="7772400" cy="1254001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Conclusion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6579" y="1412776"/>
            <a:ext cx="8029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Gauge/gravity duality: holographic </a:t>
            </a: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QCD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900" dirty="0" smtClean="0">
              <a:solidFill>
                <a:srgbClr val="0070C0"/>
              </a:solidFill>
              <a:latin typeface="Sylfae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Black hole phase transition: </a:t>
            </a: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background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900" i="1" dirty="0" smtClean="0">
              <a:solidFill>
                <a:srgbClr val="FF0000"/>
              </a:solidFill>
              <a:latin typeface="Sylfae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Confinement/deconfinement: open </a:t>
            </a: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strings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900" dirty="0" smtClean="0">
              <a:solidFill>
                <a:srgbClr val="0070C0"/>
              </a:solidFill>
              <a:latin typeface="Sylfae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QCD phase diagram: combine two </a:t>
            </a: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effects</a:t>
            </a: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endParaRPr lang="en-US" altLang="zh-TW" sz="900" dirty="0" smtClean="0">
              <a:solidFill>
                <a:srgbClr val="0070C0"/>
              </a:solidFill>
              <a:latin typeface="Sylfaen" pitchFamily="18" charset="0"/>
            </a:endParaRPr>
          </a:p>
          <a:p>
            <a:pPr marL="355600" indent="-3556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sz="3200" dirty="0" smtClean="0">
                <a:solidFill>
                  <a:srgbClr val="0070C0"/>
                </a:solidFill>
                <a:latin typeface="Sylfaen" pitchFamily="18" charset="0"/>
              </a:rPr>
              <a:t>Meson melting</a:t>
            </a:r>
          </a:p>
        </p:txBody>
      </p:sp>
    </p:spTree>
    <p:extLst>
      <p:ext uri="{BB962C8B-B14F-4D97-AF65-F5344CB8AC3E}">
        <p14:creationId xmlns:p14="http://schemas.microsoft.com/office/powerpoint/2010/main" val="3592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4788024" y="2276475"/>
            <a:ext cx="3262409" cy="3168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2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zh-CN" sz="4800" dirty="0">
                <a:latin typeface="Sylfaen" pitchFamily="18" charset="0"/>
              </a:rPr>
              <a:t>Many D-Branes and </a:t>
            </a:r>
            <a:r>
              <a:rPr lang="en-US" altLang="zh-CN" sz="4800" dirty="0" err="1">
                <a:latin typeface="Sylfaen" pitchFamily="18" charset="0"/>
              </a:rPr>
              <a:t>AdS</a:t>
            </a:r>
            <a:endParaRPr lang="en-US" altLang="zh-TW" sz="4800" dirty="0">
              <a:latin typeface="Sylfaen" pitchFamily="18" charset="0"/>
            </a:endParaRPr>
          </a:p>
        </p:txBody>
      </p:sp>
      <p:pic>
        <p:nvPicPr>
          <p:cNvPr id="4099" name="Picture 2" descr="http://www.iac.es/gabinete/noticias/2001/imagenes/gbh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4" b="25854"/>
          <a:stretch>
            <a:fillRect/>
          </a:stretch>
        </p:blipFill>
        <p:spPr bwMode="auto">
          <a:xfrm>
            <a:off x="1187450" y="2276475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1"/>
          <p:cNvGrpSpPr>
            <a:grpSpLocks/>
          </p:cNvGrpSpPr>
          <p:nvPr/>
        </p:nvGrpSpPr>
        <p:grpSpPr bwMode="auto">
          <a:xfrm>
            <a:off x="5674169" y="2363787"/>
            <a:ext cx="1808162" cy="2994025"/>
            <a:chOff x="5931823" y="2522233"/>
            <a:chExt cx="1165200" cy="2592390"/>
          </a:xfrm>
        </p:grpSpPr>
        <p:grpSp>
          <p:nvGrpSpPr>
            <p:cNvPr id="4101" name="Group 31"/>
            <p:cNvGrpSpPr>
              <a:grpSpLocks/>
            </p:cNvGrpSpPr>
            <p:nvPr/>
          </p:nvGrpSpPr>
          <p:grpSpPr bwMode="auto">
            <a:xfrm>
              <a:off x="5931823" y="2522235"/>
              <a:ext cx="489207" cy="2592388"/>
              <a:chOff x="2656" y="2550"/>
              <a:chExt cx="275" cy="1542"/>
            </a:xfrm>
          </p:grpSpPr>
          <p:sp>
            <p:nvSpPr>
              <p:cNvPr id="4107" name="AutoShape 32"/>
              <p:cNvSpPr>
                <a:spLocks noChangeArrowheads="1"/>
              </p:cNvSpPr>
              <p:nvPr/>
            </p:nvSpPr>
            <p:spPr bwMode="auto">
              <a:xfrm rot="16200000" flipH="1">
                <a:off x="1998" y="3208"/>
                <a:ext cx="1542" cy="226"/>
              </a:xfrm>
              <a:prstGeom prst="parallelogram">
                <a:avLst>
                  <a:gd name="adj" fmla="val 151307"/>
                </a:avLst>
              </a:prstGeom>
              <a:solidFill>
                <a:srgbClr val="CCFFF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/>
              </a:p>
            </p:txBody>
          </p:sp>
          <p:sp>
            <p:nvSpPr>
              <p:cNvPr id="4108" name="AutoShape 33"/>
              <p:cNvSpPr>
                <a:spLocks noChangeArrowheads="1"/>
              </p:cNvSpPr>
              <p:nvPr/>
            </p:nvSpPr>
            <p:spPr bwMode="auto">
              <a:xfrm rot="16200000" flipH="1">
                <a:off x="2047" y="3208"/>
                <a:ext cx="1542" cy="226"/>
              </a:xfrm>
              <a:prstGeom prst="parallelogram">
                <a:avLst>
                  <a:gd name="adj" fmla="val 151307"/>
                </a:avLst>
              </a:prstGeom>
              <a:solidFill>
                <a:srgbClr val="CCFFFF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/>
              </a:p>
            </p:txBody>
          </p:sp>
        </p:grpSp>
        <p:sp>
          <p:nvSpPr>
            <p:cNvPr id="4102" name="AutoShape 33"/>
            <p:cNvSpPr>
              <a:spLocks noChangeArrowheads="1"/>
            </p:cNvSpPr>
            <p:nvPr/>
          </p:nvSpPr>
          <p:spPr bwMode="auto">
            <a:xfrm rot="16200000" flipH="1">
              <a:off x="5037666" y="3617409"/>
              <a:ext cx="2592388" cy="402039"/>
            </a:xfrm>
            <a:prstGeom prst="parallelogram">
              <a:avLst>
                <a:gd name="adj" fmla="val 151321"/>
              </a:avLst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4103" name="AutoShape 33"/>
            <p:cNvSpPr>
              <a:spLocks noChangeArrowheads="1"/>
            </p:cNvSpPr>
            <p:nvPr/>
          </p:nvSpPr>
          <p:spPr bwMode="auto">
            <a:xfrm rot="16200000" flipH="1">
              <a:off x="5133010" y="3617408"/>
              <a:ext cx="2592388" cy="402039"/>
            </a:xfrm>
            <a:prstGeom prst="parallelogram">
              <a:avLst>
                <a:gd name="adj" fmla="val 151321"/>
              </a:avLst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4104" name="AutoShape 33"/>
            <p:cNvSpPr>
              <a:spLocks noChangeArrowheads="1"/>
            </p:cNvSpPr>
            <p:nvPr/>
          </p:nvSpPr>
          <p:spPr bwMode="auto">
            <a:xfrm rot="16200000" flipH="1">
              <a:off x="5238686" y="3617407"/>
              <a:ext cx="2592388" cy="402039"/>
            </a:xfrm>
            <a:prstGeom prst="parallelogram">
              <a:avLst>
                <a:gd name="adj" fmla="val 151321"/>
              </a:avLst>
            </a:prstGeom>
            <a:solidFill>
              <a:srgbClr val="CCFF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TW" altLang="en-US" sz="2400"/>
            </a:p>
          </p:txBody>
        </p:sp>
        <p:sp>
          <p:nvSpPr>
            <p:cNvPr id="4105" name="Freeform 35"/>
            <p:cNvSpPr>
              <a:spLocks/>
            </p:cNvSpPr>
            <p:nvPr/>
          </p:nvSpPr>
          <p:spPr bwMode="auto">
            <a:xfrm>
              <a:off x="6437039" y="4113630"/>
              <a:ext cx="597721" cy="427021"/>
            </a:xfrm>
            <a:custGeom>
              <a:avLst/>
              <a:gdLst>
                <a:gd name="T0" fmla="*/ 151901186 w 336"/>
                <a:gd name="T1" fmla="*/ 39570052 h 254"/>
                <a:gd name="T2" fmla="*/ 1063304744 w 336"/>
                <a:gd name="T3" fmla="*/ 146972559 h 254"/>
                <a:gd name="T4" fmla="*/ 1031659330 w 336"/>
                <a:gd name="T5" fmla="*/ 500270232 h 254"/>
                <a:gd name="T6" fmla="*/ 879758144 w 336"/>
                <a:gd name="T7" fmla="*/ 610498810 h 254"/>
                <a:gd name="T8" fmla="*/ 303800593 w 336"/>
                <a:gd name="T9" fmla="*/ 635936821 h 254"/>
                <a:gd name="T10" fmla="*/ 0 w 336"/>
                <a:gd name="T11" fmla="*/ 717901317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254">
                  <a:moveTo>
                    <a:pt x="48" y="14"/>
                  </a:moveTo>
                  <a:cubicBezTo>
                    <a:pt x="83" y="16"/>
                    <a:pt x="281" y="0"/>
                    <a:pt x="336" y="52"/>
                  </a:cubicBezTo>
                  <a:cubicBezTo>
                    <a:pt x="333" y="94"/>
                    <a:pt x="334" y="136"/>
                    <a:pt x="326" y="177"/>
                  </a:cubicBezTo>
                  <a:cubicBezTo>
                    <a:pt x="321" y="201"/>
                    <a:pt x="300" y="214"/>
                    <a:pt x="278" y="216"/>
                  </a:cubicBezTo>
                  <a:cubicBezTo>
                    <a:pt x="218" y="221"/>
                    <a:pt x="157" y="222"/>
                    <a:pt x="96" y="225"/>
                  </a:cubicBezTo>
                  <a:cubicBezTo>
                    <a:pt x="81" y="230"/>
                    <a:pt x="23" y="254"/>
                    <a:pt x="0" y="254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6" name="Freeform 34"/>
            <p:cNvSpPr>
              <a:spLocks/>
            </p:cNvSpPr>
            <p:nvPr/>
          </p:nvSpPr>
          <p:spPr bwMode="auto">
            <a:xfrm>
              <a:off x="6437039" y="3383172"/>
              <a:ext cx="659984" cy="522849"/>
            </a:xfrm>
            <a:custGeom>
              <a:avLst/>
              <a:gdLst>
                <a:gd name="T0" fmla="*/ 303802554 w 371"/>
                <a:gd name="T1" fmla="*/ 0 h 311"/>
                <a:gd name="T2" fmla="*/ 1063305381 w 371"/>
                <a:gd name="T3" fmla="*/ 81964566 h 311"/>
                <a:gd name="T4" fmla="*/ 1123433304 w 371"/>
                <a:gd name="T5" fmla="*/ 163930814 h 311"/>
                <a:gd name="T6" fmla="*/ 0 w 371"/>
                <a:gd name="T7" fmla="*/ 652895500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" h="311">
                  <a:moveTo>
                    <a:pt x="96" y="0"/>
                  </a:moveTo>
                  <a:cubicBezTo>
                    <a:pt x="197" y="6"/>
                    <a:pt x="253" y="0"/>
                    <a:pt x="336" y="29"/>
                  </a:cubicBezTo>
                  <a:cubicBezTo>
                    <a:pt x="342" y="39"/>
                    <a:pt x="354" y="46"/>
                    <a:pt x="355" y="58"/>
                  </a:cubicBezTo>
                  <a:cubicBezTo>
                    <a:pt x="371" y="311"/>
                    <a:pt x="244" y="231"/>
                    <a:pt x="0" y="231"/>
                  </a:cubicBezTo>
                </a:path>
              </a:pathLst>
            </a:custGeom>
            <a:noFill/>
            <a:ln w="19050" cap="flat" cmpd="sng">
              <a:solidFill>
                <a:srgbClr val="FF660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1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7" y="374799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800" dirty="0" err="1" smtClean="0">
                <a:latin typeface="Sylfaen" pitchFamily="18" charset="0"/>
              </a:rPr>
              <a:t>AdS</a:t>
            </a:r>
            <a:r>
              <a:rPr lang="en-US" altLang="zh-TW" sz="4800" dirty="0" smtClean="0">
                <a:latin typeface="Sylfaen" pitchFamily="18" charset="0"/>
              </a:rPr>
              <a:t>/CFT Duality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39552" y="1844824"/>
                <a:ext cx="590469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44500" indent="-44450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TW" sz="3200" dirty="0" smtClean="0">
                    <a:solidFill>
                      <a:srgbClr val="0070C0"/>
                    </a:solidFill>
                    <a:latin typeface="Sylfaen" pitchFamily="18" charset="0"/>
                  </a:rPr>
                  <a:t>IIB string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AdS</m:t>
                        </m:r>
                      </m:e>
                      <m:sub>
                        <m:r>
                          <a:rPr lang="en-US" altLang="zh-TW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TW" sz="3200" dirty="0" smtClean="0">
                    <a:solidFill>
                      <a:srgbClr val="0070C0"/>
                    </a:solidFill>
                    <a:latin typeface="Sylfaen" pitchFamily="18" charset="0"/>
                  </a:rPr>
                  <a:t>/SYM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TW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1,3</m:t>
                        </m:r>
                      </m:sup>
                    </m:sSup>
                  </m:oMath>
                </a14:m>
                <a:endParaRPr lang="en-US" altLang="zh-TW" sz="3200" dirty="0" smtClean="0">
                  <a:solidFill>
                    <a:srgbClr val="FF0000"/>
                  </a:solidFill>
                  <a:latin typeface="Sylfaen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3200" dirty="0" smtClean="0">
                    <a:solidFill>
                      <a:srgbClr val="0070C0"/>
                    </a:solidFill>
                    <a:latin typeface="Sylfaen" pitchFamily="18" charset="0"/>
                  </a:rPr>
                  <a:t>Holographic duality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3200" dirty="0" smtClean="0">
                    <a:solidFill>
                      <a:srgbClr val="0070C0"/>
                    </a:solidFill>
                    <a:latin typeface="Sylfaen" pitchFamily="18" charset="0"/>
                  </a:rPr>
                  <a:t>Gravity/QFT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3200" dirty="0" smtClean="0">
                    <a:solidFill>
                      <a:srgbClr val="0070C0"/>
                    </a:solidFill>
                    <a:latin typeface="Sylfaen" pitchFamily="18" charset="0"/>
                  </a:rPr>
                  <a:t>Strong/weak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3200" dirty="0" err="1" smtClean="0">
                    <a:solidFill>
                      <a:srgbClr val="0070C0"/>
                    </a:solidFill>
                    <a:latin typeface="Sylfaen" pitchFamily="18" charset="0"/>
                  </a:rPr>
                  <a:t>AdS</a:t>
                </a:r>
                <a:r>
                  <a:rPr lang="en-US" altLang="zh-TW" sz="3200" dirty="0" smtClean="0">
                    <a:solidFill>
                      <a:srgbClr val="0070C0"/>
                    </a:solidFill>
                    <a:latin typeface="Sylfaen" pitchFamily="18" charset="0"/>
                  </a:rPr>
                  <a:t>/QCD-CMT</a:t>
                </a:r>
                <a:endParaRPr lang="en-US" altLang="zh-TW" sz="3200" dirty="0">
                  <a:solidFill>
                    <a:srgbClr val="FF0000"/>
                  </a:solidFill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5904693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2376" b="-2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897" r="-327" b="8820"/>
          <a:stretch>
            <a:fillRect/>
          </a:stretch>
        </p:blipFill>
        <p:spPr bwMode="auto">
          <a:xfrm>
            <a:off x="4716017" y="2996952"/>
            <a:ext cx="386573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556792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3568" y="332656"/>
                <a:ext cx="7772400" cy="110921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>
                    <a:latin typeface="Sylfaen" pitchFamily="18" charset="0"/>
                  </a:rPr>
                  <a:t>Phases in QCD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zh-TW" altLang="en-US" dirty="0"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3568" y="332656"/>
                <a:ext cx="7772400" cy="1109217"/>
              </a:xfrm>
              <a:blipFill rotWithShape="0">
                <a:blip r:embed="rId2"/>
                <a:stretch>
                  <a:fillRect b="-10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1833418" y="33209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05826" y="53372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800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zh-TW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896354" y="4061225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 </a:t>
            </a:r>
            <a:r>
              <a:rPr lang="en-US" altLang="zh-TW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confinment</a:t>
            </a:r>
            <a:endParaRPr lang="zh-TW" alt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551341" y="2344076"/>
            <a:ext cx="2727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deconfinment</a:t>
            </a:r>
            <a:endParaRPr lang="zh-TW" altLang="en-US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761410" y="5337212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337474" y="2032744"/>
            <a:ext cx="4510" cy="38805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/>
          <p:cNvSpPr/>
          <p:nvPr/>
        </p:nvSpPr>
        <p:spPr>
          <a:xfrm>
            <a:off x="-1044624" y="2902632"/>
            <a:ext cx="7344816" cy="4869160"/>
          </a:xfrm>
          <a:prstGeom prst="arc">
            <a:avLst>
              <a:gd name="adj1" fmla="val 15802667"/>
              <a:gd name="adj2" fmla="val 0"/>
            </a:avLst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5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556792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Sylfaen" pitchFamily="18" charset="0"/>
              </a:rPr>
              <a:t>Phases in QCD for Light Quarks</a:t>
            </a:r>
            <a:endParaRPr lang="zh-TW" altLang="en-US" dirty="0">
              <a:latin typeface="Sylfae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33418" y="33209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05826" y="53372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800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zh-TW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896354" y="4061225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SB </a:t>
            </a:r>
            <a:r>
              <a:rPr lang="en-US" altLang="zh-TW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confinment</a:t>
            </a:r>
            <a:endParaRPr lang="zh-TW" alt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551341" y="2344076"/>
            <a:ext cx="2727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altLang="zh-TW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deconfinment</a:t>
            </a:r>
            <a:endParaRPr lang="zh-TW" altLang="en-US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761410" y="5337212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337474" y="2032744"/>
            <a:ext cx="4510" cy="38805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/>
          <p:cNvSpPr/>
          <p:nvPr/>
        </p:nvSpPr>
        <p:spPr>
          <a:xfrm>
            <a:off x="-1044624" y="2902632"/>
            <a:ext cx="7344816" cy="4869160"/>
          </a:xfrm>
          <a:prstGeom prst="arc">
            <a:avLst>
              <a:gd name="adj1" fmla="val 15802667"/>
              <a:gd name="adj2" fmla="val 18212109"/>
            </a:avLst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弧形 10"/>
          <p:cNvSpPr/>
          <p:nvPr/>
        </p:nvSpPr>
        <p:spPr>
          <a:xfrm>
            <a:off x="-1044624" y="2897549"/>
            <a:ext cx="7344816" cy="4869160"/>
          </a:xfrm>
          <a:prstGeom prst="arc">
            <a:avLst>
              <a:gd name="adj1" fmla="val 18213352"/>
              <a:gd name="adj2" fmla="val 0"/>
            </a:avLst>
          </a:prstGeom>
          <a:ln w="28575">
            <a:solidFill>
              <a:srgbClr val="FF0000"/>
            </a:solidFill>
            <a:prstDash val="solid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5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652906"/>
            <a:ext cx="7056784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10921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Sylfaen" pitchFamily="18" charset="0"/>
              </a:rPr>
              <a:t>Phases in QCD for Heavy Quarks</a:t>
            </a:r>
            <a:endParaRPr lang="zh-TW" altLang="en-US" dirty="0">
              <a:latin typeface="Sylfae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007349" y="16881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zh-TW" alt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199227" y="514252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sz="2800" b="1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endParaRPr lang="zh-TW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834181" y="4292975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onfinment</a:t>
            </a:r>
            <a:endParaRPr lang="zh-TW" alt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407325" y="2416084"/>
            <a:ext cx="2299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econfinment</a:t>
            </a:r>
            <a:endParaRPr lang="zh-TW" altLang="en-US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1609940" y="5369942"/>
            <a:ext cx="5594769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193458" y="2104752"/>
            <a:ext cx="4510" cy="38805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弧形 33"/>
          <p:cNvSpPr/>
          <p:nvPr/>
        </p:nvSpPr>
        <p:spPr>
          <a:xfrm>
            <a:off x="-1188640" y="2937075"/>
            <a:ext cx="7344816" cy="4869160"/>
          </a:xfrm>
          <a:prstGeom prst="arc">
            <a:avLst>
              <a:gd name="adj1" fmla="val 15802667"/>
              <a:gd name="adj2" fmla="val 18183898"/>
            </a:avLst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弧形 10"/>
          <p:cNvSpPr/>
          <p:nvPr/>
        </p:nvSpPr>
        <p:spPr>
          <a:xfrm>
            <a:off x="-1189705" y="2935362"/>
            <a:ext cx="7344816" cy="4869160"/>
          </a:xfrm>
          <a:prstGeom prst="arc">
            <a:avLst>
              <a:gd name="adj1" fmla="val 18237911"/>
              <a:gd name="adj2" fmla="val 0"/>
            </a:avLst>
          </a:prstGeom>
          <a:ln w="28575">
            <a:solidFill>
              <a:srgbClr val="FF0000"/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18" descr="st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85" y="3859343"/>
            <a:ext cx="2087637" cy="2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803559" y="1742130"/>
            <a:ext cx="7488834" cy="4130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波浪 22"/>
          <p:cNvSpPr/>
          <p:nvPr/>
        </p:nvSpPr>
        <p:spPr>
          <a:xfrm>
            <a:off x="1284730" y="3689786"/>
            <a:ext cx="6440241" cy="1542808"/>
          </a:xfrm>
          <a:prstGeom prst="wave">
            <a:avLst>
              <a:gd name="adj1" fmla="val 12427"/>
              <a:gd name="adj2" fmla="val -72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 rot="1222125">
            <a:off x="2899348" y="4012832"/>
            <a:ext cx="1266792" cy="479461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07516" y="260649"/>
            <a:ext cx="8280920" cy="1512168"/>
          </a:xfrm>
        </p:spPr>
        <p:txBody>
          <a:bodyPr>
            <a:normAutofit/>
          </a:bodyPr>
          <a:lstStyle/>
          <a:p>
            <a:r>
              <a:rPr lang="en-US" altLang="zh-TW" sz="4800" dirty="0" smtClean="0">
                <a:latin typeface="Sylfaen" pitchFamily="18" charset="0"/>
              </a:rPr>
              <a:t>Geometric Realization</a:t>
            </a:r>
            <a:endParaRPr lang="zh-TW" altLang="en-US" sz="48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25" name="手繪多邊形 24"/>
          <p:cNvSpPr/>
          <p:nvPr/>
        </p:nvSpPr>
        <p:spPr>
          <a:xfrm rot="19935437">
            <a:off x="4932280" y="2705152"/>
            <a:ext cx="176950" cy="1900989"/>
          </a:xfrm>
          <a:custGeom>
            <a:avLst/>
            <a:gdLst>
              <a:gd name="connsiteX0" fmla="*/ 39182 w 277307"/>
              <a:gd name="connsiteY0" fmla="*/ 1666875 h 1666875"/>
              <a:gd name="connsiteX1" fmla="*/ 124907 w 277307"/>
              <a:gd name="connsiteY1" fmla="*/ 1485900 h 1666875"/>
              <a:gd name="connsiteX2" fmla="*/ 1082 w 277307"/>
              <a:gd name="connsiteY2" fmla="*/ 1343025 h 1666875"/>
              <a:gd name="connsiteX3" fmla="*/ 210632 w 277307"/>
              <a:gd name="connsiteY3" fmla="*/ 1200150 h 1666875"/>
              <a:gd name="connsiteX4" fmla="*/ 39182 w 277307"/>
              <a:gd name="connsiteY4" fmla="*/ 962025 h 1666875"/>
              <a:gd name="connsiteX5" fmla="*/ 191582 w 277307"/>
              <a:gd name="connsiteY5" fmla="*/ 809625 h 1666875"/>
              <a:gd name="connsiteX6" fmla="*/ 124907 w 277307"/>
              <a:gd name="connsiteY6" fmla="*/ 676275 h 1666875"/>
              <a:gd name="connsiteX7" fmla="*/ 248732 w 277307"/>
              <a:gd name="connsiteY7" fmla="*/ 485775 h 1666875"/>
              <a:gd name="connsiteX8" fmla="*/ 153482 w 277307"/>
              <a:gd name="connsiteY8" fmla="*/ 342900 h 1666875"/>
              <a:gd name="connsiteX9" fmla="*/ 210632 w 277307"/>
              <a:gd name="connsiteY9" fmla="*/ 209550 h 1666875"/>
              <a:gd name="connsiteX10" fmla="*/ 191582 w 277307"/>
              <a:gd name="connsiteY10" fmla="*/ 95250 h 1666875"/>
              <a:gd name="connsiteX11" fmla="*/ 277307 w 277307"/>
              <a:gd name="connsiteY11" fmla="*/ 0 h 1666875"/>
              <a:gd name="connsiteX12" fmla="*/ 277307 w 277307"/>
              <a:gd name="connsiteY12" fmla="*/ 0 h 1666875"/>
              <a:gd name="connsiteX13" fmla="*/ 277307 w 277307"/>
              <a:gd name="connsiteY13" fmla="*/ 0 h 1666875"/>
              <a:gd name="connsiteX14" fmla="*/ 277307 w 277307"/>
              <a:gd name="connsiteY14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307" h="1666875">
                <a:moveTo>
                  <a:pt x="39182" y="1666875"/>
                </a:moveTo>
                <a:cubicBezTo>
                  <a:pt x="85219" y="1603375"/>
                  <a:pt x="131257" y="1539875"/>
                  <a:pt x="124907" y="1485900"/>
                </a:cubicBezTo>
                <a:cubicBezTo>
                  <a:pt x="118557" y="1431925"/>
                  <a:pt x="-13205" y="1390650"/>
                  <a:pt x="1082" y="1343025"/>
                </a:cubicBezTo>
                <a:cubicBezTo>
                  <a:pt x="15369" y="1295400"/>
                  <a:pt x="204282" y="1263650"/>
                  <a:pt x="210632" y="1200150"/>
                </a:cubicBezTo>
                <a:cubicBezTo>
                  <a:pt x="216982" y="1136650"/>
                  <a:pt x="42357" y="1027112"/>
                  <a:pt x="39182" y="962025"/>
                </a:cubicBezTo>
                <a:cubicBezTo>
                  <a:pt x="36007" y="896937"/>
                  <a:pt x="177295" y="857250"/>
                  <a:pt x="191582" y="809625"/>
                </a:cubicBezTo>
                <a:cubicBezTo>
                  <a:pt x="205869" y="762000"/>
                  <a:pt x="115382" y="730250"/>
                  <a:pt x="124907" y="676275"/>
                </a:cubicBezTo>
                <a:cubicBezTo>
                  <a:pt x="134432" y="622300"/>
                  <a:pt x="243970" y="541337"/>
                  <a:pt x="248732" y="485775"/>
                </a:cubicBezTo>
                <a:cubicBezTo>
                  <a:pt x="253495" y="430212"/>
                  <a:pt x="159832" y="388938"/>
                  <a:pt x="153482" y="342900"/>
                </a:cubicBezTo>
                <a:cubicBezTo>
                  <a:pt x="147132" y="296862"/>
                  <a:pt x="204282" y="250825"/>
                  <a:pt x="210632" y="209550"/>
                </a:cubicBezTo>
                <a:cubicBezTo>
                  <a:pt x="216982" y="168275"/>
                  <a:pt x="180470" y="130175"/>
                  <a:pt x="191582" y="95250"/>
                </a:cubicBezTo>
                <a:cubicBezTo>
                  <a:pt x="202695" y="60325"/>
                  <a:pt x="277307" y="0"/>
                  <a:pt x="277307" y="0"/>
                </a:cubicBezTo>
                <a:lnTo>
                  <a:pt x="277307" y="0"/>
                </a:lnTo>
                <a:lnTo>
                  <a:pt x="277307" y="0"/>
                </a:lnTo>
                <a:lnTo>
                  <a:pt x="277307" y="0"/>
                </a:lnTo>
              </a:path>
            </a:pathLst>
          </a:custGeom>
          <a:noFill/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3051589" y="2514021"/>
            <a:ext cx="955179" cy="1889277"/>
          </a:xfrm>
          <a:custGeom>
            <a:avLst/>
            <a:gdLst>
              <a:gd name="connsiteX0" fmla="*/ 0 w 757907"/>
              <a:gd name="connsiteY0" fmla="*/ 817236 h 998211"/>
              <a:gd name="connsiteX1" fmla="*/ 161925 w 757907"/>
              <a:gd name="connsiteY1" fmla="*/ 541011 h 998211"/>
              <a:gd name="connsiteX2" fmla="*/ 247650 w 757907"/>
              <a:gd name="connsiteY2" fmla="*/ 312411 h 998211"/>
              <a:gd name="connsiteX3" fmla="*/ 400050 w 757907"/>
              <a:gd name="connsiteY3" fmla="*/ 331461 h 998211"/>
              <a:gd name="connsiteX4" fmla="*/ 600075 w 757907"/>
              <a:gd name="connsiteY4" fmla="*/ 7611 h 998211"/>
              <a:gd name="connsiteX5" fmla="*/ 742950 w 757907"/>
              <a:gd name="connsiteY5" fmla="*/ 131436 h 998211"/>
              <a:gd name="connsiteX6" fmla="*/ 742950 w 757907"/>
              <a:gd name="connsiteY6" fmla="*/ 455286 h 998211"/>
              <a:gd name="connsiteX7" fmla="*/ 752475 w 757907"/>
              <a:gd name="connsiteY7" fmla="*/ 683886 h 998211"/>
              <a:gd name="connsiteX8" fmla="*/ 647700 w 757907"/>
              <a:gd name="connsiteY8" fmla="*/ 855336 h 998211"/>
              <a:gd name="connsiteX9" fmla="*/ 695325 w 757907"/>
              <a:gd name="connsiteY9" fmla="*/ 998211 h 99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907" h="998211">
                <a:moveTo>
                  <a:pt x="0" y="817236"/>
                </a:moveTo>
                <a:cubicBezTo>
                  <a:pt x="60325" y="721192"/>
                  <a:pt x="120650" y="625148"/>
                  <a:pt x="161925" y="541011"/>
                </a:cubicBezTo>
                <a:cubicBezTo>
                  <a:pt x="203200" y="456873"/>
                  <a:pt x="207963" y="347336"/>
                  <a:pt x="247650" y="312411"/>
                </a:cubicBezTo>
                <a:cubicBezTo>
                  <a:pt x="287337" y="277486"/>
                  <a:pt x="341313" y="382261"/>
                  <a:pt x="400050" y="331461"/>
                </a:cubicBezTo>
                <a:cubicBezTo>
                  <a:pt x="458787" y="280661"/>
                  <a:pt x="542925" y="40948"/>
                  <a:pt x="600075" y="7611"/>
                </a:cubicBezTo>
                <a:cubicBezTo>
                  <a:pt x="657225" y="-25727"/>
                  <a:pt x="719138" y="56824"/>
                  <a:pt x="742950" y="131436"/>
                </a:cubicBezTo>
                <a:cubicBezTo>
                  <a:pt x="766762" y="206048"/>
                  <a:pt x="741363" y="363211"/>
                  <a:pt x="742950" y="455286"/>
                </a:cubicBezTo>
                <a:cubicBezTo>
                  <a:pt x="744538" y="547361"/>
                  <a:pt x="768350" y="617211"/>
                  <a:pt x="752475" y="683886"/>
                </a:cubicBezTo>
                <a:cubicBezTo>
                  <a:pt x="736600" y="750561"/>
                  <a:pt x="657225" y="802949"/>
                  <a:pt x="647700" y="855336"/>
                </a:cubicBezTo>
                <a:cubicBezTo>
                  <a:pt x="638175" y="907723"/>
                  <a:pt x="666750" y="952967"/>
                  <a:pt x="695325" y="998211"/>
                </a:cubicBezTo>
              </a:path>
            </a:pathLst>
          </a:custGeom>
          <a:noFill/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029962" y="3858034"/>
                <a:ext cx="353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962" y="3858034"/>
                <a:ext cx="35342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72" r="-3448"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529178" y="4131670"/>
                <a:ext cx="428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178" y="4131670"/>
                <a:ext cx="428001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2857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5255098" y="4466072"/>
                <a:ext cx="353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098" y="4466072"/>
                <a:ext cx="35342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5172" r="-3448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手繪多邊形 29"/>
          <p:cNvSpPr/>
          <p:nvPr/>
        </p:nvSpPr>
        <p:spPr>
          <a:xfrm rot="2322221">
            <a:off x="6705432" y="2523642"/>
            <a:ext cx="126481" cy="2249643"/>
          </a:xfrm>
          <a:custGeom>
            <a:avLst/>
            <a:gdLst>
              <a:gd name="connsiteX0" fmla="*/ 39182 w 277307"/>
              <a:gd name="connsiteY0" fmla="*/ 1666875 h 1666875"/>
              <a:gd name="connsiteX1" fmla="*/ 124907 w 277307"/>
              <a:gd name="connsiteY1" fmla="*/ 1485900 h 1666875"/>
              <a:gd name="connsiteX2" fmla="*/ 1082 w 277307"/>
              <a:gd name="connsiteY2" fmla="*/ 1343025 h 1666875"/>
              <a:gd name="connsiteX3" fmla="*/ 210632 w 277307"/>
              <a:gd name="connsiteY3" fmla="*/ 1200150 h 1666875"/>
              <a:gd name="connsiteX4" fmla="*/ 39182 w 277307"/>
              <a:gd name="connsiteY4" fmla="*/ 962025 h 1666875"/>
              <a:gd name="connsiteX5" fmla="*/ 191582 w 277307"/>
              <a:gd name="connsiteY5" fmla="*/ 809625 h 1666875"/>
              <a:gd name="connsiteX6" fmla="*/ 124907 w 277307"/>
              <a:gd name="connsiteY6" fmla="*/ 676275 h 1666875"/>
              <a:gd name="connsiteX7" fmla="*/ 248732 w 277307"/>
              <a:gd name="connsiteY7" fmla="*/ 485775 h 1666875"/>
              <a:gd name="connsiteX8" fmla="*/ 153482 w 277307"/>
              <a:gd name="connsiteY8" fmla="*/ 342900 h 1666875"/>
              <a:gd name="connsiteX9" fmla="*/ 210632 w 277307"/>
              <a:gd name="connsiteY9" fmla="*/ 209550 h 1666875"/>
              <a:gd name="connsiteX10" fmla="*/ 191582 w 277307"/>
              <a:gd name="connsiteY10" fmla="*/ 95250 h 1666875"/>
              <a:gd name="connsiteX11" fmla="*/ 277307 w 277307"/>
              <a:gd name="connsiteY11" fmla="*/ 0 h 1666875"/>
              <a:gd name="connsiteX12" fmla="*/ 277307 w 277307"/>
              <a:gd name="connsiteY12" fmla="*/ 0 h 1666875"/>
              <a:gd name="connsiteX13" fmla="*/ 277307 w 277307"/>
              <a:gd name="connsiteY13" fmla="*/ 0 h 1666875"/>
              <a:gd name="connsiteX14" fmla="*/ 277307 w 277307"/>
              <a:gd name="connsiteY14" fmla="*/ 0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307" h="1666875">
                <a:moveTo>
                  <a:pt x="39182" y="1666875"/>
                </a:moveTo>
                <a:cubicBezTo>
                  <a:pt x="85219" y="1603375"/>
                  <a:pt x="131257" y="1539875"/>
                  <a:pt x="124907" y="1485900"/>
                </a:cubicBezTo>
                <a:cubicBezTo>
                  <a:pt x="118557" y="1431925"/>
                  <a:pt x="-13205" y="1390650"/>
                  <a:pt x="1082" y="1343025"/>
                </a:cubicBezTo>
                <a:cubicBezTo>
                  <a:pt x="15369" y="1295400"/>
                  <a:pt x="204282" y="1263650"/>
                  <a:pt x="210632" y="1200150"/>
                </a:cubicBezTo>
                <a:cubicBezTo>
                  <a:pt x="216982" y="1136650"/>
                  <a:pt x="42357" y="1027112"/>
                  <a:pt x="39182" y="962025"/>
                </a:cubicBezTo>
                <a:cubicBezTo>
                  <a:pt x="36007" y="896937"/>
                  <a:pt x="177295" y="857250"/>
                  <a:pt x="191582" y="809625"/>
                </a:cubicBezTo>
                <a:cubicBezTo>
                  <a:pt x="205869" y="762000"/>
                  <a:pt x="115382" y="730250"/>
                  <a:pt x="124907" y="676275"/>
                </a:cubicBezTo>
                <a:cubicBezTo>
                  <a:pt x="134432" y="622300"/>
                  <a:pt x="243970" y="541337"/>
                  <a:pt x="248732" y="485775"/>
                </a:cubicBezTo>
                <a:cubicBezTo>
                  <a:pt x="253495" y="430212"/>
                  <a:pt x="159832" y="388938"/>
                  <a:pt x="153482" y="342900"/>
                </a:cubicBezTo>
                <a:cubicBezTo>
                  <a:pt x="147132" y="296862"/>
                  <a:pt x="204282" y="250825"/>
                  <a:pt x="210632" y="209550"/>
                </a:cubicBezTo>
                <a:cubicBezTo>
                  <a:pt x="216982" y="168275"/>
                  <a:pt x="180470" y="130175"/>
                  <a:pt x="191582" y="95250"/>
                </a:cubicBezTo>
                <a:cubicBezTo>
                  <a:pt x="202695" y="60325"/>
                  <a:pt x="277307" y="0"/>
                  <a:pt x="277307" y="0"/>
                </a:cubicBezTo>
                <a:lnTo>
                  <a:pt x="277307" y="0"/>
                </a:lnTo>
                <a:lnTo>
                  <a:pt x="277307" y="0"/>
                </a:lnTo>
                <a:lnTo>
                  <a:pt x="277307" y="0"/>
                </a:lnTo>
              </a:path>
            </a:pathLst>
          </a:custGeom>
          <a:noFill/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820980" y="4466072"/>
                <a:ext cx="428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80" y="4466072"/>
                <a:ext cx="428001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2857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781510" y="4319699"/>
                <a:ext cx="880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1111F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1111F5"/>
                              </a:solidFill>
                              <a:latin typeface="Cambria Math"/>
                            </a:rPr>
                            <m:t>1,3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1111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10" y="4319699"/>
                <a:ext cx="88043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3172491" y="4478820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meson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030541" y="4817659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quarks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13498</TotalTime>
  <Words>243</Words>
  <Application>Microsoft Office PowerPoint</Application>
  <PresentationFormat>如螢幕大小 (4:3)</PresentationFormat>
  <Paragraphs>174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3" baseType="lpstr">
      <vt:lpstr>宋体</vt:lpstr>
      <vt:lpstr>楷体</vt:lpstr>
      <vt:lpstr>新細明體</vt:lpstr>
      <vt:lpstr>Arial</vt:lpstr>
      <vt:lpstr>Bradley Hand ITC</vt:lpstr>
      <vt:lpstr>Calibri</vt:lpstr>
      <vt:lpstr>Cambria Math</vt:lpstr>
      <vt:lpstr>Segoe Print</vt:lpstr>
      <vt:lpstr>Sylfaen</vt:lpstr>
      <vt:lpstr>Symbol</vt:lpstr>
      <vt:lpstr>Times New Roman</vt:lpstr>
      <vt:lpstr>Wingdings</vt:lpstr>
      <vt:lpstr>Office 佈景主題</vt:lpstr>
      <vt:lpstr>Holographic Confinement Phase Transition</vt:lpstr>
      <vt:lpstr>Content</vt:lpstr>
      <vt:lpstr>String Theory</vt:lpstr>
      <vt:lpstr>Many D-Branes and AdS</vt:lpstr>
      <vt:lpstr>AdS/CFT Duality</vt:lpstr>
      <vt:lpstr>Phases in QCD for m=0</vt:lpstr>
      <vt:lpstr>Phases in QCD for Light Quarks</vt:lpstr>
      <vt:lpstr>Phases in QCD for Heavy Quarks</vt:lpstr>
      <vt:lpstr>Geometric Realization</vt:lpstr>
      <vt:lpstr>Geometric Realization of Confinement/deconfinement</vt:lpstr>
      <vt:lpstr>PowerPoint 簡報</vt:lpstr>
      <vt:lpstr>Shwatzchild-AdS Black Hole</vt:lpstr>
      <vt:lpstr>Confinment-Deconfinement</vt:lpstr>
      <vt:lpstr>QCD Phase Diagram</vt:lpstr>
      <vt:lpstr>Einstein-Maxwell-Scalar</vt:lpstr>
      <vt:lpstr>Equations of motion</vt:lpstr>
      <vt:lpstr>Analytic Solutions</vt:lpstr>
      <vt:lpstr>Temperature at finite </vt:lpstr>
      <vt:lpstr>BH-BH Transition</vt:lpstr>
      <vt:lpstr>Always Deconfinement</vt:lpstr>
      <vt:lpstr>Free Energy</vt:lpstr>
      <vt:lpstr>Deconfinement-Deconfinement</vt:lpstr>
      <vt:lpstr>Open Strings Breaking</vt:lpstr>
      <vt:lpstr>Dynamical Wall</vt:lpstr>
      <vt:lpstr>Confinement-Deconfinement</vt:lpstr>
      <vt:lpstr>Confinement-Deconfinement</vt:lpstr>
      <vt:lpstr>Combining Background Phase     and String Configurations</vt:lpstr>
      <vt:lpstr>QCD Phase Diagram</vt:lpstr>
      <vt:lpstr>Meson Melting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Phases in Holograohic QCD</dc:title>
  <dc:creator>user</dc:creator>
  <cp:lastModifiedBy>user</cp:lastModifiedBy>
  <cp:revision>366</cp:revision>
  <dcterms:created xsi:type="dcterms:W3CDTF">2012-05-03T02:59:06Z</dcterms:created>
  <dcterms:modified xsi:type="dcterms:W3CDTF">2017-02-07T14:14:19Z</dcterms:modified>
</cp:coreProperties>
</file>